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Roboto"/>
      <p:regular r:id="rId34"/>
      <p:bold r:id="rId35"/>
      <p:italic r:id="rId36"/>
      <p:boldItalic r:id="rId37"/>
    </p:embeddedFont>
    <p:embeddedFont>
      <p:font typeface="Roboto Medium"/>
      <p:regular r:id="rId38"/>
      <p:bold r:id="rId39"/>
      <p:italic r:id="rId40"/>
      <p:boldItalic r:id="rId41"/>
    </p:embeddedFont>
    <p:embeddedFont>
      <p:font typeface="Playfair Display"/>
      <p:regular r:id="rId42"/>
      <p:bold r:id="rId43"/>
      <p:italic r:id="rId44"/>
      <p:boldItalic r:id="rId45"/>
    </p:embeddedFont>
    <p:embeddedFont>
      <p:font typeface="Lato Light"/>
      <p:regular r:id="rId46"/>
      <p:bold r:id="rId47"/>
      <p:italic r:id="rId48"/>
      <p:boldItalic r:id="rId49"/>
    </p:embeddedFont>
    <p:embeddedFont>
      <p:font typeface="Underdog"/>
      <p:regular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edium-italic.fntdata"/><Relationship Id="rId42" Type="http://schemas.openxmlformats.org/officeDocument/2006/relationships/font" Target="fonts/PlayfairDisplay-regular.fntdata"/><Relationship Id="rId41" Type="http://schemas.openxmlformats.org/officeDocument/2006/relationships/font" Target="fonts/RobotoMedium-boldItalic.fntdata"/><Relationship Id="rId44" Type="http://schemas.openxmlformats.org/officeDocument/2006/relationships/font" Target="fonts/PlayfairDisplay-italic.fntdata"/><Relationship Id="rId43" Type="http://schemas.openxmlformats.org/officeDocument/2006/relationships/font" Target="fonts/PlayfairDisplay-bold.fntdata"/><Relationship Id="rId46" Type="http://schemas.openxmlformats.org/officeDocument/2006/relationships/font" Target="fonts/LatoLight-regular.fntdata"/><Relationship Id="rId45" Type="http://schemas.openxmlformats.org/officeDocument/2006/relationships/font" Target="fonts/PlayfairDisplay-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Light-italic.fntdata"/><Relationship Id="rId47" Type="http://schemas.openxmlformats.org/officeDocument/2006/relationships/font" Target="fonts/LatoLight-bold.fntdata"/><Relationship Id="rId49" Type="http://schemas.openxmlformats.org/officeDocument/2006/relationships/font" Target="fonts/LatoLight-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font" Target="fonts/Roboto-bold.fntdata"/><Relationship Id="rId34" Type="http://schemas.openxmlformats.org/officeDocument/2006/relationships/font" Target="fonts/Roboto-regular.fntdata"/><Relationship Id="rId37" Type="http://schemas.openxmlformats.org/officeDocument/2006/relationships/font" Target="fonts/Roboto-boldItalic.fntdata"/><Relationship Id="rId36" Type="http://schemas.openxmlformats.org/officeDocument/2006/relationships/font" Target="fonts/Roboto-italic.fntdata"/><Relationship Id="rId39" Type="http://schemas.openxmlformats.org/officeDocument/2006/relationships/font" Target="fonts/RobotoMedium-bold.fntdata"/><Relationship Id="rId38" Type="http://schemas.openxmlformats.org/officeDocument/2006/relationships/font" Target="fonts/RobotoMedium-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font" Target="fonts/Underdog-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27611db155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27611db155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27611db155_0_13: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 name="Google Shape;131;g127611db155_0_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API Screenshots of Code and Screen</a:t>
            </a:r>
            <a:endParaRPr/>
          </a:p>
        </p:txBody>
      </p:sp>
      <p:sp>
        <p:nvSpPr>
          <p:cNvPr id="132" name="Google Shape;132;g127611db155_0_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22a7d374c8_0_8: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 name="Google Shape;140;g122a7d374c8_0_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API Screenshots of Code and Screen</a:t>
            </a:r>
            <a:endParaRPr/>
          </a:p>
        </p:txBody>
      </p:sp>
      <p:sp>
        <p:nvSpPr>
          <p:cNvPr id="141" name="Google Shape;141;g122a7d374c8_0_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22a7d374c8_0_0: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Google Shape;147;g122a7d374c8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API Screenshots of Code and Screen</a:t>
            </a:r>
            <a:endParaRPr/>
          </a:p>
        </p:txBody>
      </p:sp>
      <p:sp>
        <p:nvSpPr>
          <p:cNvPr id="148" name="Google Shape;148;g122a7d374c8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27576a68d7_2_35: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g127576a68d7_2_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API Screenshots of Code and Screen</a:t>
            </a:r>
            <a:endParaRPr/>
          </a:p>
        </p:txBody>
      </p:sp>
      <p:sp>
        <p:nvSpPr>
          <p:cNvPr id="156" name="Google Shape;156;g127576a68d7_2_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22a7d374c8_0_28: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Google Shape;163;g122a7d374c8_0_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API Screenshots of Code and Screen</a:t>
            </a:r>
            <a:endParaRPr/>
          </a:p>
        </p:txBody>
      </p:sp>
      <p:sp>
        <p:nvSpPr>
          <p:cNvPr id="164" name="Google Shape;164;g122a7d374c8_0_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26c294eb8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26c294eb8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26c294eb8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26c294eb8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Roboto Medium"/>
                <a:ea typeface="Roboto Medium"/>
                <a:cs typeface="Roboto Medium"/>
                <a:sym typeface="Roboto Medium"/>
              </a:rPr>
              <a:t>Meetups with people you do not know, at shows you do know.</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27611db15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27611db15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26c294eb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26c294eb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27576a68d7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g127576a68d7_2_7: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27576a68d7_2_47: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g127576a68d7_2_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GUI Information Main Search Page</a:t>
            </a:r>
            <a:endParaRPr/>
          </a:p>
        </p:txBody>
      </p:sp>
      <p:sp>
        <p:nvSpPr>
          <p:cNvPr id="197" name="Google Shape;197;g127576a68d7_2_4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26c294eb8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26c294eb8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26c294eb8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26c294eb8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22a7d379a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22a7d379a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27611db155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27611db155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22a7d379a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22a7d379a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22a7d379a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22a7d379a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27611db155_2_1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27611db155_2_1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48f8486019d6a78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48f8486019d6a78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27611db15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27611db15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27576a68d7_2_17: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 name="Google Shape;78;g127576a68d7_2_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 name="Google Shape;79;g127576a68d7_2_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27611db155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27611db155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27611db155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27611db155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27576a68d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27576a68d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27576a68d7_0_0: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 name="Google Shape;104;g127576a68d7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API Screenshots of Code and Screen</a:t>
            </a:r>
            <a:endParaRPr/>
          </a:p>
        </p:txBody>
      </p:sp>
      <p:sp>
        <p:nvSpPr>
          <p:cNvPr id="105" name="Google Shape;105;g127576a68d7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27576a68d7_0_21: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 name="Google Shape;115;g127576a68d7_0_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API Screenshots of Code and Screen</a:t>
            </a:r>
            <a:endParaRPr/>
          </a:p>
        </p:txBody>
      </p:sp>
      <p:sp>
        <p:nvSpPr>
          <p:cNvPr id="116" name="Google Shape;116;g127576a68d7_0_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50" name="Shape 5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19.png"/><Relationship Id="rId5"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2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 name="Shape 54"/>
        <p:cNvGrpSpPr/>
        <p:nvPr/>
      </p:nvGrpSpPr>
      <p:grpSpPr>
        <a:xfrm>
          <a:off x="0" y="0"/>
          <a:ext cx="0" cy="0"/>
          <a:chOff x="0" y="0"/>
          <a:chExt cx="0" cy="0"/>
        </a:xfrm>
      </p:grpSpPr>
      <p:sp>
        <p:nvSpPr>
          <p:cNvPr id="55" name="Google Shape;55;p14"/>
          <p:cNvSpPr txBox="1"/>
          <p:nvPr>
            <p:ph type="ctrTitle"/>
          </p:nvPr>
        </p:nvSpPr>
        <p:spPr>
          <a:xfrm>
            <a:off x="311700" y="717125"/>
            <a:ext cx="8520600" cy="945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solidFill>
                  <a:srgbClr val="274E13"/>
                </a:solidFill>
                <a:latin typeface="Playfair Display"/>
                <a:ea typeface="Playfair Display"/>
                <a:cs typeface="Playfair Display"/>
                <a:sym typeface="Playfair Display"/>
              </a:rPr>
              <a:t>Meet4Sho</a:t>
            </a:r>
            <a:endParaRPr b="1">
              <a:solidFill>
                <a:srgbClr val="274E13"/>
              </a:solidFill>
              <a:latin typeface="Playfair Display"/>
              <a:ea typeface="Playfair Display"/>
              <a:cs typeface="Playfair Display"/>
              <a:sym typeface="Playfair Display"/>
            </a:endParaRPr>
          </a:p>
        </p:txBody>
      </p:sp>
      <p:sp>
        <p:nvSpPr>
          <p:cNvPr id="56" name="Google Shape;56;p14"/>
          <p:cNvSpPr txBox="1"/>
          <p:nvPr/>
        </p:nvSpPr>
        <p:spPr>
          <a:xfrm>
            <a:off x="1813500" y="286900"/>
            <a:ext cx="551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nderdog"/>
                <a:ea typeface="Underdog"/>
                <a:cs typeface="Underdog"/>
                <a:sym typeface="Underdog"/>
              </a:rPr>
              <a:t>By: </a:t>
            </a:r>
            <a:r>
              <a:rPr lang="en">
                <a:latin typeface="Underdog"/>
                <a:ea typeface="Underdog"/>
                <a:cs typeface="Underdog"/>
                <a:sym typeface="Underdog"/>
              </a:rPr>
              <a:t>Erikson Monterroza,Gordon Ng,Ivan Mata,Marve Mao,Terry Li</a:t>
            </a:r>
            <a:endParaRPr>
              <a:latin typeface="Underdog"/>
              <a:ea typeface="Underdog"/>
              <a:cs typeface="Underdog"/>
              <a:sym typeface="Underdog"/>
            </a:endParaRPr>
          </a:p>
        </p:txBody>
      </p:sp>
      <p:pic>
        <p:nvPicPr>
          <p:cNvPr id="57" name="Google Shape;57;p14"/>
          <p:cNvPicPr preferRelativeResize="0"/>
          <p:nvPr/>
        </p:nvPicPr>
        <p:blipFill>
          <a:blip r:embed="rId4">
            <a:alphaModFix/>
          </a:blip>
          <a:stretch>
            <a:fillRect/>
          </a:stretch>
        </p:blipFill>
        <p:spPr>
          <a:xfrm>
            <a:off x="2647350" y="1662725"/>
            <a:ext cx="3849299" cy="33798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6A200"/>
        </a:solidFill>
      </p:bgPr>
    </p:bg>
    <p:spTree>
      <p:nvGrpSpPr>
        <p:cNvPr id="125" name="Shape 125"/>
        <p:cNvGrpSpPr/>
        <p:nvPr/>
      </p:nvGrpSpPr>
      <p:grpSpPr>
        <a:xfrm>
          <a:off x="0" y="0"/>
          <a:ext cx="0" cy="0"/>
          <a:chOff x="0" y="0"/>
          <a:chExt cx="0" cy="0"/>
        </a:xfrm>
      </p:grpSpPr>
      <p:sp>
        <p:nvSpPr>
          <p:cNvPr id="126" name="Google Shape;126;p23"/>
          <p:cNvSpPr txBox="1"/>
          <p:nvPr/>
        </p:nvSpPr>
        <p:spPr>
          <a:xfrm>
            <a:off x="365850" y="216775"/>
            <a:ext cx="7351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latin typeface="Calibri"/>
                <a:ea typeface="Calibri"/>
                <a:cs typeface="Calibri"/>
                <a:sym typeface="Calibri"/>
              </a:rPr>
              <a:t>Fragment Manager</a:t>
            </a:r>
            <a:endParaRPr b="1" sz="2800">
              <a:latin typeface="Calibri"/>
              <a:ea typeface="Calibri"/>
              <a:cs typeface="Calibri"/>
              <a:sym typeface="Calibri"/>
            </a:endParaRPr>
          </a:p>
        </p:txBody>
      </p:sp>
      <p:pic>
        <p:nvPicPr>
          <p:cNvPr id="127" name="Google Shape;127;p23"/>
          <p:cNvPicPr preferRelativeResize="0"/>
          <p:nvPr/>
        </p:nvPicPr>
        <p:blipFill>
          <a:blip r:embed="rId3">
            <a:alphaModFix/>
          </a:blip>
          <a:stretch>
            <a:fillRect/>
          </a:stretch>
        </p:blipFill>
        <p:spPr>
          <a:xfrm>
            <a:off x="87825" y="832375"/>
            <a:ext cx="5649135" cy="4158725"/>
          </a:xfrm>
          <a:prstGeom prst="rect">
            <a:avLst/>
          </a:prstGeom>
          <a:noFill/>
          <a:ln>
            <a:noFill/>
          </a:ln>
        </p:spPr>
      </p:pic>
      <p:pic>
        <p:nvPicPr>
          <p:cNvPr id="128" name="Google Shape;128;p23"/>
          <p:cNvPicPr preferRelativeResize="0"/>
          <p:nvPr/>
        </p:nvPicPr>
        <p:blipFill>
          <a:blip r:embed="rId4">
            <a:alphaModFix/>
          </a:blip>
          <a:stretch>
            <a:fillRect/>
          </a:stretch>
        </p:blipFill>
        <p:spPr>
          <a:xfrm>
            <a:off x="5638475" y="1086274"/>
            <a:ext cx="3697450" cy="3650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6A200"/>
        </a:solidFill>
      </p:bgPr>
    </p:bg>
    <p:spTree>
      <p:nvGrpSpPr>
        <p:cNvPr id="133" name="Shape 133"/>
        <p:cNvGrpSpPr/>
        <p:nvPr/>
      </p:nvGrpSpPr>
      <p:grpSpPr>
        <a:xfrm>
          <a:off x="0" y="0"/>
          <a:ext cx="0" cy="0"/>
          <a:chOff x="0" y="0"/>
          <a:chExt cx="0" cy="0"/>
        </a:xfrm>
      </p:grpSpPr>
      <p:sp>
        <p:nvSpPr>
          <p:cNvPr id="134" name="Google Shape;134;p24"/>
          <p:cNvSpPr txBox="1"/>
          <p:nvPr/>
        </p:nvSpPr>
        <p:spPr>
          <a:xfrm>
            <a:off x="391300" y="410075"/>
            <a:ext cx="3179100" cy="4965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b="1" lang="en" sz="3000">
                <a:solidFill>
                  <a:schemeClr val="dk2"/>
                </a:solidFill>
                <a:latin typeface="Roboto"/>
                <a:ea typeface="Roboto"/>
                <a:cs typeface="Roboto"/>
                <a:sym typeface="Roboto"/>
              </a:rPr>
              <a:t>SearchFragment</a:t>
            </a:r>
            <a:endParaRPr sz="500"/>
          </a:p>
        </p:txBody>
      </p:sp>
      <p:pic>
        <p:nvPicPr>
          <p:cNvPr id="135" name="Google Shape;135;p24"/>
          <p:cNvPicPr preferRelativeResize="0"/>
          <p:nvPr/>
        </p:nvPicPr>
        <p:blipFill>
          <a:blip r:embed="rId3">
            <a:alphaModFix/>
          </a:blip>
          <a:stretch>
            <a:fillRect/>
          </a:stretch>
        </p:blipFill>
        <p:spPr>
          <a:xfrm>
            <a:off x="0" y="1133475"/>
            <a:ext cx="6580526" cy="3878275"/>
          </a:xfrm>
          <a:prstGeom prst="rect">
            <a:avLst/>
          </a:prstGeom>
          <a:noFill/>
          <a:ln>
            <a:noFill/>
          </a:ln>
        </p:spPr>
      </p:pic>
      <p:pic>
        <p:nvPicPr>
          <p:cNvPr id="136" name="Google Shape;136;p24"/>
          <p:cNvPicPr preferRelativeResize="0"/>
          <p:nvPr/>
        </p:nvPicPr>
        <p:blipFill>
          <a:blip r:embed="rId4">
            <a:alphaModFix/>
          </a:blip>
          <a:stretch>
            <a:fillRect/>
          </a:stretch>
        </p:blipFill>
        <p:spPr>
          <a:xfrm>
            <a:off x="4511125" y="2018500"/>
            <a:ext cx="4632876" cy="2637600"/>
          </a:xfrm>
          <a:prstGeom prst="rect">
            <a:avLst/>
          </a:prstGeom>
          <a:noFill/>
          <a:ln>
            <a:noFill/>
          </a:ln>
        </p:spPr>
      </p:pic>
      <p:pic>
        <p:nvPicPr>
          <p:cNvPr id="137" name="Google Shape;137;p24"/>
          <p:cNvPicPr preferRelativeResize="0"/>
          <p:nvPr/>
        </p:nvPicPr>
        <p:blipFill>
          <a:blip r:embed="rId5">
            <a:alphaModFix/>
          </a:blip>
          <a:stretch>
            <a:fillRect/>
          </a:stretch>
        </p:blipFill>
        <p:spPr>
          <a:xfrm>
            <a:off x="5562600" y="-12"/>
            <a:ext cx="3581400" cy="1133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6A200"/>
        </a:solidFill>
      </p:bgPr>
    </p:bg>
    <p:spTree>
      <p:nvGrpSpPr>
        <p:cNvPr id="142" name="Shape 142"/>
        <p:cNvGrpSpPr/>
        <p:nvPr/>
      </p:nvGrpSpPr>
      <p:grpSpPr>
        <a:xfrm>
          <a:off x="0" y="0"/>
          <a:ext cx="0" cy="0"/>
          <a:chOff x="0" y="0"/>
          <a:chExt cx="0" cy="0"/>
        </a:xfrm>
      </p:grpSpPr>
      <p:sp>
        <p:nvSpPr>
          <p:cNvPr id="143" name="Google Shape;143;p25"/>
          <p:cNvSpPr txBox="1"/>
          <p:nvPr/>
        </p:nvSpPr>
        <p:spPr>
          <a:xfrm>
            <a:off x="176375" y="259425"/>
            <a:ext cx="3179100" cy="4965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b="1" lang="en" sz="3000">
                <a:solidFill>
                  <a:schemeClr val="dk2"/>
                </a:solidFill>
                <a:latin typeface="Roboto"/>
                <a:ea typeface="Roboto"/>
                <a:cs typeface="Roboto"/>
                <a:sym typeface="Roboto"/>
              </a:rPr>
              <a:t>SearchFragment</a:t>
            </a:r>
            <a:endParaRPr sz="500"/>
          </a:p>
        </p:txBody>
      </p:sp>
      <p:pic>
        <p:nvPicPr>
          <p:cNvPr id="144" name="Google Shape;144;p25"/>
          <p:cNvPicPr preferRelativeResize="0"/>
          <p:nvPr/>
        </p:nvPicPr>
        <p:blipFill>
          <a:blip r:embed="rId3">
            <a:alphaModFix/>
          </a:blip>
          <a:stretch>
            <a:fillRect/>
          </a:stretch>
        </p:blipFill>
        <p:spPr>
          <a:xfrm>
            <a:off x="3355475" y="0"/>
            <a:ext cx="5691448"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6A200"/>
        </a:solidFill>
      </p:bgPr>
    </p:bg>
    <p:spTree>
      <p:nvGrpSpPr>
        <p:cNvPr id="149" name="Shape 149"/>
        <p:cNvGrpSpPr/>
        <p:nvPr/>
      </p:nvGrpSpPr>
      <p:grpSpPr>
        <a:xfrm>
          <a:off x="0" y="0"/>
          <a:ext cx="0" cy="0"/>
          <a:chOff x="0" y="0"/>
          <a:chExt cx="0" cy="0"/>
        </a:xfrm>
      </p:grpSpPr>
      <p:sp>
        <p:nvSpPr>
          <p:cNvPr id="150" name="Google Shape;150;p26"/>
          <p:cNvSpPr txBox="1"/>
          <p:nvPr/>
        </p:nvSpPr>
        <p:spPr>
          <a:xfrm>
            <a:off x="391299" y="410075"/>
            <a:ext cx="2543100" cy="4965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b="1" lang="en" sz="3000">
                <a:solidFill>
                  <a:schemeClr val="dk2"/>
                </a:solidFill>
                <a:latin typeface="Roboto"/>
                <a:ea typeface="Roboto"/>
                <a:cs typeface="Roboto"/>
                <a:sym typeface="Roboto"/>
              </a:rPr>
              <a:t>RecyclerView</a:t>
            </a:r>
            <a:endParaRPr sz="500"/>
          </a:p>
        </p:txBody>
      </p:sp>
      <p:pic>
        <p:nvPicPr>
          <p:cNvPr id="151" name="Google Shape;151;p26"/>
          <p:cNvPicPr preferRelativeResize="0"/>
          <p:nvPr/>
        </p:nvPicPr>
        <p:blipFill>
          <a:blip r:embed="rId3">
            <a:alphaModFix/>
          </a:blip>
          <a:stretch>
            <a:fillRect/>
          </a:stretch>
        </p:blipFill>
        <p:spPr>
          <a:xfrm>
            <a:off x="3436075" y="0"/>
            <a:ext cx="5336355" cy="5143500"/>
          </a:xfrm>
          <a:prstGeom prst="rect">
            <a:avLst/>
          </a:prstGeom>
          <a:noFill/>
          <a:ln>
            <a:noFill/>
          </a:ln>
        </p:spPr>
      </p:pic>
      <p:pic>
        <p:nvPicPr>
          <p:cNvPr id="152" name="Google Shape;152;p26"/>
          <p:cNvPicPr preferRelativeResize="0"/>
          <p:nvPr/>
        </p:nvPicPr>
        <p:blipFill>
          <a:blip r:embed="rId4">
            <a:alphaModFix/>
          </a:blip>
          <a:stretch>
            <a:fillRect/>
          </a:stretch>
        </p:blipFill>
        <p:spPr>
          <a:xfrm>
            <a:off x="303075" y="1086375"/>
            <a:ext cx="2854207" cy="3932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6A200"/>
        </a:solidFill>
      </p:bgPr>
    </p:bg>
    <p:spTree>
      <p:nvGrpSpPr>
        <p:cNvPr id="157" name="Shape 157"/>
        <p:cNvGrpSpPr/>
        <p:nvPr/>
      </p:nvGrpSpPr>
      <p:grpSpPr>
        <a:xfrm>
          <a:off x="0" y="0"/>
          <a:ext cx="0" cy="0"/>
          <a:chOff x="0" y="0"/>
          <a:chExt cx="0" cy="0"/>
        </a:xfrm>
      </p:grpSpPr>
      <p:sp>
        <p:nvSpPr>
          <p:cNvPr id="158" name="Google Shape;158;p27"/>
          <p:cNvSpPr txBox="1"/>
          <p:nvPr/>
        </p:nvSpPr>
        <p:spPr>
          <a:xfrm>
            <a:off x="567525" y="152400"/>
            <a:ext cx="3348300" cy="4965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b="1" lang="en" sz="3000">
                <a:solidFill>
                  <a:schemeClr val="dk2"/>
                </a:solidFill>
                <a:latin typeface="Roboto"/>
                <a:ea typeface="Roboto"/>
                <a:cs typeface="Roboto"/>
                <a:sym typeface="Roboto"/>
              </a:rPr>
              <a:t>EventInfoFragment</a:t>
            </a:r>
            <a:endParaRPr sz="500"/>
          </a:p>
        </p:txBody>
      </p:sp>
      <p:pic>
        <p:nvPicPr>
          <p:cNvPr id="159" name="Google Shape;159;p27"/>
          <p:cNvPicPr preferRelativeResize="0"/>
          <p:nvPr/>
        </p:nvPicPr>
        <p:blipFill>
          <a:blip r:embed="rId3">
            <a:alphaModFix/>
          </a:blip>
          <a:stretch>
            <a:fillRect/>
          </a:stretch>
        </p:blipFill>
        <p:spPr>
          <a:xfrm>
            <a:off x="5510775" y="152400"/>
            <a:ext cx="2883283" cy="4838700"/>
          </a:xfrm>
          <a:prstGeom prst="rect">
            <a:avLst/>
          </a:prstGeom>
          <a:noFill/>
          <a:ln>
            <a:noFill/>
          </a:ln>
        </p:spPr>
      </p:pic>
      <p:pic>
        <p:nvPicPr>
          <p:cNvPr id="160" name="Google Shape;160;p27"/>
          <p:cNvPicPr preferRelativeResize="0"/>
          <p:nvPr/>
        </p:nvPicPr>
        <p:blipFill>
          <a:blip r:embed="rId4">
            <a:alphaModFix/>
          </a:blip>
          <a:stretch>
            <a:fillRect/>
          </a:stretch>
        </p:blipFill>
        <p:spPr>
          <a:xfrm>
            <a:off x="567525" y="648900"/>
            <a:ext cx="3895691" cy="4408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6A200"/>
        </a:solidFill>
      </p:bgPr>
    </p:bg>
    <p:spTree>
      <p:nvGrpSpPr>
        <p:cNvPr id="165" name="Shape 165"/>
        <p:cNvGrpSpPr/>
        <p:nvPr/>
      </p:nvGrpSpPr>
      <p:grpSpPr>
        <a:xfrm>
          <a:off x="0" y="0"/>
          <a:ext cx="0" cy="0"/>
          <a:chOff x="0" y="0"/>
          <a:chExt cx="0" cy="0"/>
        </a:xfrm>
      </p:grpSpPr>
      <p:sp>
        <p:nvSpPr>
          <p:cNvPr id="166" name="Google Shape;166;p28"/>
          <p:cNvSpPr txBox="1"/>
          <p:nvPr/>
        </p:nvSpPr>
        <p:spPr>
          <a:xfrm>
            <a:off x="5404350" y="320350"/>
            <a:ext cx="3348300" cy="4965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b="1" lang="en" sz="3000">
                <a:solidFill>
                  <a:schemeClr val="dk2"/>
                </a:solidFill>
                <a:latin typeface="Roboto"/>
                <a:ea typeface="Roboto"/>
                <a:cs typeface="Roboto"/>
                <a:sym typeface="Roboto"/>
              </a:rPr>
              <a:t>EventInfoFragment</a:t>
            </a:r>
            <a:endParaRPr sz="500"/>
          </a:p>
        </p:txBody>
      </p:sp>
      <p:pic>
        <p:nvPicPr>
          <p:cNvPr id="167" name="Google Shape;167;p28"/>
          <p:cNvPicPr preferRelativeResize="0"/>
          <p:nvPr/>
        </p:nvPicPr>
        <p:blipFill>
          <a:blip r:embed="rId3">
            <a:alphaModFix/>
          </a:blip>
          <a:stretch>
            <a:fillRect/>
          </a:stretch>
        </p:blipFill>
        <p:spPr>
          <a:xfrm>
            <a:off x="0" y="0"/>
            <a:ext cx="4972325" cy="3444476"/>
          </a:xfrm>
          <a:prstGeom prst="rect">
            <a:avLst/>
          </a:prstGeom>
          <a:noFill/>
          <a:ln>
            <a:noFill/>
          </a:ln>
        </p:spPr>
      </p:pic>
      <p:pic>
        <p:nvPicPr>
          <p:cNvPr id="168" name="Google Shape;168;p28"/>
          <p:cNvPicPr preferRelativeResize="0"/>
          <p:nvPr/>
        </p:nvPicPr>
        <p:blipFill>
          <a:blip r:embed="rId4">
            <a:alphaModFix/>
          </a:blip>
          <a:stretch>
            <a:fillRect/>
          </a:stretch>
        </p:blipFill>
        <p:spPr>
          <a:xfrm>
            <a:off x="4525300" y="1774575"/>
            <a:ext cx="4618700" cy="3368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29"/>
          <p:cNvPicPr preferRelativeResize="0"/>
          <p:nvPr/>
        </p:nvPicPr>
        <p:blipFill>
          <a:blip r:embed="rId3">
            <a:alphaModFix/>
          </a:blip>
          <a:stretch>
            <a:fillRect/>
          </a:stretch>
        </p:blipFill>
        <p:spPr>
          <a:xfrm>
            <a:off x="2438400" y="85150"/>
            <a:ext cx="4121034" cy="48387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6A200"/>
        </a:solidFill>
      </p:bgPr>
    </p:bg>
    <p:spTree>
      <p:nvGrpSpPr>
        <p:cNvPr id="177" name="Shape 177"/>
        <p:cNvGrpSpPr/>
        <p:nvPr/>
      </p:nvGrpSpPr>
      <p:grpSpPr>
        <a:xfrm>
          <a:off x="0" y="0"/>
          <a:ext cx="0" cy="0"/>
          <a:chOff x="0" y="0"/>
          <a:chExt cx="0" cy="0"/>
        </a:xfrm>
      </p:grpSpPr>
      <p:sp>
        <p:nvSpPr>
          <p:cNvPr id="178" name="Google Shape;178;p30"/>
          <p:cNvSpPr txBox="1"/>
          <p:nvPr/>
        </p:nvSpPr>
        <p:spPr>
          <a:xfrm>
            <a:off x="899875" y="2340350"/>
            <a:ext cx="51258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How to connect users to events?</a:t>
            </a:r>
            <a:endParaRPr>
              <a:latin typeface="Calibri"/>
              <a:ea typeface="Calibri"/>
              <a:cs typeface="Calibri"/>
              <a:sym typeface="Calibri"/>
            </a:endParaRPr>
          </a:p>
        </p:txBody>
      </p:sp>
      <p:sp>
        <p:nvSpPr>
          <p:cNvPr id="179" name="Google Shape;179;p30"/>
          <p:cNvSpPr txBox="1"/>
          <p:nvPr/>
        </p:nvSpPr>
        <p:spPr>
          <a:xfrm>
            <a:off x="899875" y="3186850"/>
            <a:ext cx="51258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How to save users’ precious event memory? </a:t>
            </a:r>
            <a:endParaRPr>
              <a:latin typeface="Calibri"/>
              <a:ea typeface="Calibri"/>
              <a:cs typeface="Calibri"/>
              <a:sym typeface="Calibri"/>
            </a:endParaRPr>
          </a:p>
        </p:txBody>
      </p:sp>
      <p:sp>
        <p:nvSpPr>
          <p:cNvPr id="180" name="Google Shape;180;p30"/>
          <p:cNvSpPr txBox="1"/>
          <p:nvPr/>
        </p:nvSpPr>
        <p:spPr>
          <a:xfrm>
            <a:off x="899875" y="4033350"/>
            <a:ext cx="51258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How to share happiness between users?</a:t>
            </a:r>
            <a:endParaRPr>
              <a:latin typeface="Calibri"/>
              <a:ea typeface="Calibri"/>
              <a:cs typeface="Calibri"/>
              <a:sym typeface="Calibri"/>
            </a:endParaRPr>
          </a:p>
        </p:txBody>
      </p:sp>
      <p:sp>
        <p:nvSpPr>
          <p:cNvPr id="181" name="Google Shape;181;p30"/>
          <p:cNvSpPr txBox="1"/>
          <p:nvPr/>
        </p:nvSpPr>
        <p:spPr>
          <a:xfrm>
            <a:off x="2133700" y="1042250"/>
            <a:ext cx="5125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latin typeface="Calibri"/>
                <a:ea typeface="Calibri"/>
                <a:cs typeface="Calibri"/>
                <a:sym typeface="Calibri"/>
              </a:rPr>
              <a:t>Users DON’T want to be SOLO!</a:t>
            </a:r>
            <a:endParaRPr sz="28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6A200"/>
        </a:solidFill>
      </p:bgPr>
    </p:bg>
    <p:spTree>
      <p:nvGrpSpPr>
        <p:cNvPr id="185" name="Shape 185"/>
        <p:cNvGrpSpPr/>
        <p:nvPr/>
      </p:nvGrpSpPr>
      <p:grpSpPr>
        <a:xfrm>
          <a:off x="0" y="0"/>
          <a:ext cx="0" cy="0"/>
          <a:chOff x="0" y="0"/>
          <a:chExt cx="0" cy="0"/>
        </a:xfrm>
      </p:grpSpPr>
      <p:pic>
        <p:nvPicPr>
          <p:cNvPr id="186" name="Google Shape;186;p31"/>
          <p:cNvPicPr preferRelativeResize="0"/>
          <p:nvPr/>
        </p:nvPicPr>
        <p:blipFill>
          <a:blip r:embed="rId3">
            <a:alphaModFix/>
          </a:blip>
          <a:stretch>
            <a:fillRect/>
          </a:stretch>
        </p:blipFill>
        <p:spPr>
          <a:xfrm>
            <a:off x="246475" y="145100"/>
            <a:ext cx="2729975" cy="4853284"/>
          </a:xfrm>
          <a:prstGeom prst="rect">
            <a:avLst/>
          </a:prstGeom>
          <a:noFill/>
          <a:ln>
            <a:noFill/>
          </a:ln>
        </p:spPr>
      </p:pic>
      <p:pic>
        <p:nvPicPr>
          <p:cNvPr id="187" name="Google Shape;187;p31"/>
          <p:cNvPicPr preferRelativeResize="0"/>
          <p:nvPr/>
        </p:nvPicPr>
        <p:blipFill>
          <a:blip r:embed="rId4">
            <a:alphaModFix/>
          </a:blip>
          <a:stretch>
            <a:fillRect/>
          </a:stretch>
        </p:blipFill>
        <p:spPr>
          <a:xfrm>
            <a:off x="6193500" y="152400"/>
            <a:ext cx="2721770" cy="4838702"/>
          </a:xfrm>
          <a:prstGeom prst="rect">
            <a:avLst/>
          </a:prstGeom>
          <a:noFill/>
          <a:ln>
            <a:noFill/>
          </a:ln>
        </p:spPr>
      </p:pic>
      <p:pic>
        <p:nvPicPr>
          <p:cNvPr id="188" name="Google Shape;188;p31"/>
          <p:cNvPicPr preferRelativeResize="0"/>
          <p:nvPr/>
        </p:nvPicPr>
        <p:blipFill>
          <a:blip r:embed="rId5">
            <a:alphaModFix/>
          </a:blip>
          <a:stretch>
            <a:fillRect/>
          </a:stretch>
        </p:blipFill>
        <p:spPr>
          <a:xfrm>
            <a:off x="3278875" y="152400"/>
            <a:ext cx="2721770" cy="483870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6A200"/>
        </a:solidFill>
      </p:bgPr>
    </p:bg>
    <p:spTree>
      <p:nvGrpSpPr>
        <p:cNvPr id="192" name="Shape 192"/>
        <p:cNvGrpSpPr/>
        <p:nvPr/>
      </p:nvGrpSpPr>
      <p:grpSpPr>
        <a:xfrm>
          <a:off x="0" y="0"/>
          <a:ext cx="0" cy="0"/>
          <a:chOff x="0" y="0"/>
          <a:chExt cx="0" cy="0"/>
        </a:xfrm>
      </p:grpSpPr>
      <p:sp>
        <p:nvSpPr>
          <p:cNvPr id="193" name="Google Shape;193;p32"/>
          <p:cNvSpPr txBox="1"/>
          <p:nvPr/>
        </p:nvSpPr>
        <p:spPr>
          <a:xfrm>
            <a:off x="3353725" y="1842050"/>
            <a:ext cx="3132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0">
                <a:latin typeface="Calibri"/>
                <a:ea typeface="Calibri"/>
                <a:cs typeface="Calibri"/>
                <a:sym typeface="Calibri"/>
              </a:rPr>
              <a:t>Database</a:t>
            </a:r>
            <a:endParaRPr b="1" sz="40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80000"/>
          </a:schemeClr>
        </a:solidFill>
      </p:bgPr>
    </p:bg>
    <p:spTree>
      <p:nvGrpSpPr>
        <p:cNvPr id="61" name="Shape 61"/>
        <p:cNvGrpSpPr/>
        <p:nvPr/>
      </p:nvGrpSpPr>
      <p:grpSpPr>
        <a:xfrm>
          <a:off x="0" y="0"/>
          <a:ext cx="0" cy="0"/>
          <a:chOff x="0" y="0"/>
          <a:chExt cx="0" cy="0"/>
        </a:xfrm>
      </p:grpSpPr>
      <p:sp>
        <p:nvSpPr>
          <p:cNvPr id="62" name="Google Shape;62;p15"/>
          <p:cNvSpPr/>
          <p:nvPr/>
        </p:nvSpPr>
        <p:spPr>
          <a:xfrm rot="10800000">
            <a:off x="0" y="-3575"/>
            <a:ext cx="9144000" cy="5150700"/>
          </a:xfrm>
          <a:prstGeom prst="rect">
            <a:avLst/>
          </a:prstGeom>
          <a:solidFill>
            <a:schemeClr val="accent1">
              <a:alpha val="80000"/>
            </a:schemeClr>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63" name="Google Shape;63;p15"/>
          <p:cNvSpPr txBox="1"/>
          <p:nvPr/>
        </p:nvSpPr>
        <p:spPr>
          <a:xfrm rot="-5400000">
            <a:off x="-516047" y="1241086"/>
            <a:ext cx="1900200" cy="142500"/>
          </a:xfrm>
          <a:prstGeom prst="rect">
            <a:avLst/>
          </a:prstGeom>
          <a:noFill/>
          <a:ln>
            <a:noFill/>
          </a:ln>
        </p:spPr>
        <p:txBody>
          <a:bodyPr anchorCtr="0" anchor="t" bIns="17150" lIns="34300" spcFirstLastPara="1" rIns="34300" wrap="square" tIns="17150">
            <a:spAutoFit/>
          </a:bodyPr>
          <a:lstStyle/>
          <a:p>
            <a:pPr indent="0" lvl="0" marL="0" marR="0" rtl="0" algn="r">
              <a:spcBef>
                <a:spcPts val="0"/>
              </a:spcBef>
              <a:spcAft>
                <a:spcPts val="0"/>
              </a:spcAft>
              <a:buNone/>
            </a:pPr>
            <a:r>
              <a:rPr lang="en" sz="700">
                <a:solidFill>
                  <a:schemeClr val="lt1"/>
                </a:solidFill>
                <a:latin typeface="Roboto"/>
                <a:ea typeface="Roboto"/>
                <a:cs typeface="Roboto"/>
                <a:sym typeface="Roboto"/>
              </a:rPr>
              <a:t>A ANDROID STUDIO PRESENTATION</a:t>
            </a:r>
            <a:endParaRPr sz="500"/>
          </a:p>
        </p:txBody>
      </p:sp>
      <p:sp>
        <p:nvSpPr>
          <p:cNvPr id="64" name="Google Shape;64;p15"/>
          <p:cNvSpPr txBox="1"/>
          <p:nvPr/>
        </p:nvSpPr>
        <p:spPr>
          <a:xfrm>
            <a:off x="1186344" y="1104822"/>
            <a:ext cx="5529000" cy="11892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b="1" lang="en" sz="7500">
                <a:solidFill>
                  <a:schemeClr val="lt1"/>
                </a:solidFill>
                <a:latin typeface="Roboto"/>
                <a:ea typeface="Roboto"/>
                <a:cs typeface="Roboto"/>
                <a:sym typeface="Roboto"/>
              </a:rPr>
              <a:t>Meet4Sho</a:t>
            </a:r>
            <a:endParaRPr sz="500"/>
          </a:p>
        </p:txBody>
      </p:sp>
      <p:sp>
        <p:nvSpPr>
          <p:cNvPr id="65" name="Google Shape;65;p15"/>
          <p:cNvSpPr txBox="1"/>
          <p:nvPr/>
        </p:nvSpPr>
        <p:spPr>
          <a:xfrm>
            <a:off x="6333566" y="3323994"/>
            <a:ext cx="2363100" cy="8196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lang="en" sz="1700">
                <a:solidFill>
                  <a:schemeClr val="lt1"/>
                </a:solidFill>
                <a:latin typeface="Roboto Medium"/>
                <a:ea typeface="Roboto Medium"/>
                <a:cs typeface="Roboto Medium"/>
                <a:sym typeface="Roboto Medium"/>
              </a:rPr>
              <a:t>Meetups with people you do not know, at shows you do know.</a:t>
            </a:r>
            <a:endParaRPr sz="500"/>
          </a:p>
        </p:txBody>
      </p:sp>
      <p:sp>
        <p:nvSpPr>
          <p:cNvPr id="66" name="Google Shape;66;p15"/>
          <p:cNvSpPr txBox="1"/>
          <p:nvPr/>
        </p:nvSpPr>
        <p:spPr>
          <a:xfrm>
            <a:off x="1186350" y="2262425"/>
            <a:ext cx="733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Presents  . . .</a:t>
            </a:r>
            <a:endParaRPr>
              <a:solidFill>
                <a:schemeClr val="lt1"/>
              </a:solidFill>
              <a:latin typeface="Roboto"/>
              <a:ea typeface="Roboto"/>
              <a:cs typeface="Roboto"/>
              <a:sym typeface="Roboto"/>
            </a:endParaRPr>
          </a:p>
        </p:txBody>
      </p:sp>
      <p:sp>
        <p:nvSpPr>
          <p:cNvPr id="67" name="Google Shape;67;p15"/>
          <p:cNvSpPr/>
          <p:nvPr/>
        </p:nvSpPr>
        <p:spPr>
          <a:xfrm>
            <a:off x="28650" y="4613400"/>
            <a:ext cx="9144000" cy="157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5"/>
          <p:cNvSpPr/>
          <p:nvPr/>
        </p:nvSpPr>
        <p:spPr>
          <a:xfrm>
            <a:off x="8683125" y="14325"/>
            <a:ext cx="1425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15"/>
          <p:cNvCxnSpPr/>
          <p:nvPr/>
        </p:nvCxnSpPr>
        <p:spPr>
          <a:xfrm flipH="1" rot="10800000">
            <a:off x="8694450" y="4603975"/>
            <a:ext cx="129000" cy="1500"/>
          </a:xfrm>
          <a:prstGeom prst="straightConnector1">
            <a:avLst/>
          </a:prstGeom>
          <a:noFill/>
          <a:ln cap="flat" cmpd="sng" w="9525">
            <a:solidFill>
              <a:schemeClr val="dk2"/>
            </a:solidFill>
            <a:prstDash val="solid"/>
            <a:round/>
            <a:headEnd len="med" w="med" type="none"/>
            <a:tailEnd len="med" w="med" type="none"/>
          </a:ln>
        </p:spPr>
      </p:cxnSp>
      <p:cxnSp>
        <p:nvCxnSpPr>
          <p:cNvPr id="70" name="Google Shape;70;p15"/>
          <p:cNvCxnSpPr/>
          <p:nvPr/>
        </p:nvCxnSpPr>
        <p:spPr>
          <a:xfrm flipH="1" rot="10800000">
            <a:off x="8694450" y="4756375"/>
            <a:ext cx="129000" cy="1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6A200"/>
        </a:solidFill>
      </p:bgPr>
    </p:bg>
    <p:spTree>
      <p:nvGrpSpPr>
        <p:cNvPr id="198" name="Shape 198"/>
        <p:cNvGrpSpPr/>
        <p:nvPr/>
      </p:nvGrpSpPr>
      <p:grpSpPr>
        <a:xfrm>
          <a:off x="0" y="0"/>
          <a:ext cx="0" cy="0"/>
          <a:chOff x="0" y="0"/>
          <a:chExt cx="0" cy="0"/>
        </a:xfrm>
      </p:grpSpPr>
      <p:sp>
        <p:nvSpPr>
          <p:cNvPr id="199" name="Google Shape;199;p33"/>
          <p:cNvSpPr txBox="1"/>
          <p:nvPr/>
        </p:nvSpPr>
        <p:spPr>
          <a:xfrm>
            <a:off x="678320" y="532328"/>
            <a:ext cx="3893700" cy="4965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b="1" lang="en" sz="3000">
                <a:solidFill>
                  <a:schemeClr val="dk2"/>
                </a:solidFill>
                <a:latin typeface="Roboto"/>
                <a:ea typeface="Roboto"/>
                <a:cs typeface="Roboto"/>
                <a:sym typeface="Roboto"/>
              </a:rPr>
              <a:t>Firebase</a:t>
            </a:r>
            <a:endParaRPr sz="500"/>
          </a:p>
        </p:txBody>
      </p:sp>
      <p:sp>
        <p:nvSpPr>
          <p:cNvPr id="200" name="Google Shape;200;p33"/>
          <p:cNvSpPr txBox="1"/>
          <p:nvPr/>
        </p:nvSpPr>
        <p:spPr>
          <a:xfrm rot="-5400000">
            <a:off x="-48355" y="368934"/>
            <a:ext cx="523701" cy="103902"/>
          </a:xfrm>
          <a:prstGeom prst="rect">
            <a:avLst/>
          </a:prstGeom>
          <a:noFill/>
          <a:ln>
            <a:noFill/>
          </a:ln>
        </p:spPr>
        <p:txBody>
          <a:bodyPr anchorCtr="0" anchor="t" bIns="17150" lIns="34300" spcFirstLastPara="1" rIns="34300" wrap="square" tIns="17150">
            <a:spAutoFit/>
          </a:bodyPr>
          <a:lstStyle/>
          <a:p>
            <a:pPr indent="0" lvl="0" marL="0" marR="0" rtl="0" algn="r">
              <a:spcBef>
                <a:spcPts val="0"/>
              </a:spcBef>
              <a:spcAft>
                <a:spcPts val="0"/>
              </a:spcAft>
              <a:buNone/>
            </a:pPr>
            <a:r>
              <a:rPr lang="en" sz="500">
                <a:solidFill>
                  <a:schemeClr val="dk1"/>
                </a:solidFill>
                <a:latin typeface="Roboto"/>
                <a:ea typeface="Roboto"/>
                <a:cs typeface="Roboto"/>
                <a:sym typeface="Roboto"/>
              </a:rPr>
              <a:t>YOUR TITLE</a:t>
            </a:r>
            <a:endParaRPr sz="500"/>
          </a:p>
        </p:txBody>
      </p:sp>
      <p:sp>
        <p:nvSpPr>
          <p:cNvPr id="201" name="Google Shape;201;p33"/>
          <p:cNvSpPr/>
          <p:nvPr/>
        </p:nvSpPr>
        <p:spPr>
          <a:xfrm>
            <a:off x="678320" y="1408340"/>
            <a:ext cx="7787359" cy="944287"/>
          </a:xfrm>
          <a:prstGeom prst="rect">
            <a:avLst/>
          </a:prstGeom>
          <a:solidFill>
            <a:srgbClr val="F2F2F2"/>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2" name="Google Shape;202;p33"/>
          <p:cNvSpPr/>
          <p:nvPr/>
        </p:nvSpPr>
        <p:spPr>
          <a:xfrm>
            <a:off x="678320" y="2491493"/>
            <a:ext cx="7787359" cy="944287"/>
          </a:xfrm>
          <a:prstGeom prst="rect">
            <a:avLst/>
          </a:prstGeom>
          <a:solidFill>
            <a:srgbClr val="F2F2F2"/>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3" name="Google Shape;203;p33"/>
          <p:cNvSpPr/>
          <p:nvPr/>
        </p:nvSpPr>
        <p:spPr>
          <a:xfrm>
            <a:off x="678320" y="3574646"/>
            <a:ext cx="7787359" cy="944287"/>
          </a:xfrm>
          <a:prstGeom prst="rect">
            <a:avLst/>
          </a:prstGeom>
          <a:solidFill>
            <a:srgbClr val="F2F2F2"/>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04" name="Google Shape;204;p33"/>
          <p:cNvGrpSpPr/>
          <p:nvPr/>
        </p:nvGrpSpPr>
        <p:grpSpPr>
          <a:xfrm>
            <a:off x="883887" y="1604283"/>
            <a:ext cx="548882" cy="548738"/>
            <a:chOff x="3241678" y="8667849"/>
            <a:chExt cx="1652954" cy="1652954"/>
          </a:xfrm>
        </p:grpSpPr>
        <p:sp>
          <p:nvSpPr>
            <p:cNvPr id="205" name="Google Shape;205;p33"/>
            <p:cNvSpPr/>
            <p:nvPr/>
          </p:nvSpPr>
          <p:spPr>
            <a:xfrm>
              <a:off x="3241678" y="8667849"/>
              <a:ext cx="1652954" cy="1652954"/>
            </a:xfrm>
            <a:prstGeom prst="ellipse">
              <a:avLst/>
            </a:prstGeom>
            <a:solidFill>
              <a:schemeClr val="accen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06" name="Google Shape;206;p33"/>
            <p:cNvGrpSpPr/>
            <p:nvPr/>
          </p:nvGrpSpPr>
          <p:grpSpPr>
            <a:xfrm>
              <a:off x="3671560" y="9060209"/>
              <a:ext cx="756144" cy="756142"/>
              <a:chOff x="4319588" y="2492375"/>
              <a:chExt cx="287338" cy="287338"/>
            </a:xfrm>
          </p:grpSpPr>
          <p:sp>
            <p:nvSpPr>
              <p:cNvPr id="207" name="Google Shape;207;p33"/>
              <p:cNvSpPr/>
              <p:nvPr/>
            </p:nvSpPr>
            <p:spPr>
              <a:xfrm>
                <a:off x="4319588" y="2587625"/>
                <a:ext cx="287338" cy="192088"/>
              </a:xfrm>
              <a:custGeom>
                <a:rect b="b" l="l" r="r" t="t"/>
                <a:pathLst>
                  <a:path extrusionOk="0" h="602" w="904">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solidFill>
                <a:schemeClr val="lt1"/>
              </a:solidFill>
              <a:ln>
                <a:noFill/>
              </a:ln>
            </p:spPr>
            <p:txBody>
              <a:bodyPr anchorCtr="0" anchor="t" bIns="17150" lIns="34300" spcFirstLastPara="1" rIns="34300" wrap="square" tIns="1715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08" name="Google Shape;208;p33"/>
              <p:cNvSpPr/>
              <p:nvPr/>
            </p:nvSpPr>
            <p:spPr>
              <a:xfrm>
                <a:off x="4338638" y="2492375"/>
                <a:ext cx="252413" cy="157163"/>
              </a:xfrm>
              <a:custGeom>
                <a:rect b="b" l="l" r="r" t="t"/>
                <a:pathLst>
                  <a:path extrusionOk="0" h="497" w="7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solidFill>
                <a:schemeClr val="lt1"/>
              </a:solidFill>
              <a:ln>
                <a:noFill/>
              </a:ln>
            </p:spPr>
            <p:txBody>
              <a:bodyPr anchorCtr="0" anchor="t" bIns="17150" lIns="34300" spcFirstLastPara="1" rIns="34300" wrap="square" tIns="1715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grpSp>
        <p:nvGrpSpPr>
          <p:cNvPr id="209" name="Google Shape;209;p33"/>
          <p:cNvGrpSpPr/>
          <p:nvPr/>
        </p:nvGrpSpPr>
        <p:grpSpPr>
          <a:xfrm>
            <a:off x="877736" y="2689267"/>
            <a:ext cx="548882" cy="548738"/>
            <a:chOff x="11329804" y="11029366"/>
            <a:chExt cx="1220489" cy="1220489"/>
          </a:xfrm>
        </p:grpSpPr>
        <p:sp>
          <p:nvSpPr>
            <p:cNvPr id="210" name="Google Shape;210;p33"/>
            <p:cNvSpPr/>
            <p:nvPr/>
          </p:nvSpPr>
          <p:spPr>
            <a:xfrm>
              <a:off x="11329804" y="11029366"/>
              <a:ext cx="1220489" cy="1220489"/>
            </a:xfrm>
            <a:prstGeom prst="ellipse">
              <a:avLst/>
            </a:prstGeom>
            <a:solidFill>
              <a:schemeClr val="accent2"/>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11" name="Google Shape;211;p33"/>
            <p:cNvGrpSpPr/>
            <p:nvPr/>
          </p:nvGrpSpPr>
          <p:grpSpPr>
            <a:xfrm>
              <a:off x="11628479" y="11299256"/>
              <a:ext cx="637603" cy="609516"/>
              <a:chOff x="4833935" y="3983047"/>
              <a:chExt cx="360361" cy="344489"/>
            </a:xfrm>
          </p:grpSpPr>
          <p:sp>
            <p:nvSpPr>
              <p:cNvPr id="212" name="Google Shape;212;p33"/>
              <p:cNvSpPr/>
              <p:nvPr/>
            </p:nvSpPr>
            <p:spPr>
              <a:xfrm>
                <a:off x="4833935" y="4179900"/>
                <a:ext cx="74613" cy="128588"/>
              </a:xfrm>
              <a:custGeom>
                <a:rect b="b" l="l" r="r" t="t"/>
                <a:pathLst>
                  <a:path extrusionOk="0" h="34" w="20">
                    <a:moveTo>
                      <a:pt x="18" y="0"/>
                    </a:moveTo>
                    <a:cubicBezTo>
                      <a:pt x="2" y="0"/>
                      <a:pt x="2" y="0"/>
                      <a:pt x="2" y="0"/>
                    </a:cubicBezTo>
                    <a:cubicBezTo>
                      <a:pt x="1" y="0"/>
                      <a:pt x="0" y="1"/>
                      <a:pt x="0" y="2"/>
                    </a:cubicBezTo>
                    <a:cubicBezTo>
                      <a:pt x="0" y="32"/>
                      <a:pt x="0" y="32"/>
                      <a:pt x="0" y="32"/>
                    </a:cubicBezTo>
                    <a:cubicBezTo>
                      <a:pt x="0" y="33"/>
                      <a:pt x="1" y="34"/>
                      <a:pt x="2" y="34"/>
                    </a:cubicBezTo>
                    <a:cubicBezTo>
                      <a:pt x="18" y="34"/>
                      <a:pt x="18" y="34"/>
                      <a:pt x="18" y="34"/>
                    </a:cubicBezTo>
                    <a:cubicBezTo>
                      <a:pt x="19" y="34"/>
                      <a:pt x="20" y="33"/>
                      <a:pt x="20" y="32"/>
                    </a:cubicBezTo>
                    <a:cubicBezTo>
                      <a:pt x="20" y="2"/>
                      <a:pt x="20" y="2"/>
                      <a:pt x="20" y="2"/>
                    </a:cubicBezTo>
                    <a:cubicBezTo>
                      <a:pt x="20" y="1"/>
                      <a:pt x="19" y="0"/>
                      <a:pt x="18" y="0"/>
                    </a:cubicBezTo>
                    <a:close/>
                  </a:path>
                </a:pathLst>
              </a:custGeom>
              <a:solidFill>
                <a:schemeClr val="lt1"/>
              </a:solidFill>
              <a:ln>
                <a:noFill/>
              </a:ln>
            </p:spPr>
            <p:txBody>
              <a:bodyPr anchorCtr="0" anchor="t" bIns="17150" lIns="34300" spcFirstLastPara="1" rIns="34300" wrap="square" tIns="1715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13" name="Google Shape;213;p33"/>
              <p:cNvSpPr/>
              <p:nvPr/>
            </p:nvSpPr>
            <p:spPr>
              <a:xfrm>
                <a:off x="4916483" y="4194186"/>
                <a:ext cx="277813" cy="133350"/>
              </a:xfrm>
              <a:custGeom>
                <a:rect b="b" l="l" r="r" t="t"/>
                <a:pathLst>
                  <a:path extrusionOk="0" h="35" w="74">
                    <a:moveTo>
                      <a:pt x="73" y="13"/>
                    </a:moveTo>
                    <a:cubicBezTo>
                      <a:pt x="69" y="8"/>
                      <a:pt x="65" y="7"/>
                      <a:pt x="59" y="8"/>
                    </a:cubicBezTo>
                    <a:cubicBezTo>
                      <a:pt x="47" y="12"/>
                      <a:pt x="47" y="12"/>
                      <a:pt x="47" y="12"/>
                    </a:cubicBezTo>
                    <a:cubicBezTo>
                      <a:pt x="47" y="13"/>
                      <a:pt x="47" y="13"/>
                      <a:pt x="47" y="14"/>
                    </a:cubicBezTo>
                    <a:cubicBezTo>
                      <a:pt x="47" y="17"/>
                      <a:pt x="47" y="19"/>
                      <a:pt x="45" y="21"/>
                    </a:cubicBezTo>
                    <a:cubicBezTo>
                      <a:pt x="43" y="23"/>
                      <a:pt x="41" y="24"/>
                      <a:pt x="38" y="24"/>
                    </a:cubicBezTo>
                    <a:cubicBezTo>
                      <a:pt x="18" y="24"/>
                      <a:pt x="18" y="24"/>
                      <a:pt x="18" y="24"/>
                    </a:cubicBezTo>
                    <a:cubicBezTo>
                      <a:pt x="17" y="24"/>
                      <a:pt x="16" y="23"/>
                      <a:pt x="16" y="22"/>
                    </a:cubicBezTo>
                    <a:cubicBezTo>
                      <a:pt x="16" y="21"/>
                      <a:pt x="17" y="20"/>
                      <a:pt x="18" y="20"/>
                    </a:cubicBezTo>
                    <a:cubicBezTo>
                      <a:pt x="38" y="20"/>
                      <a:pt x="38" y="20"/>
                      <a:pt x="38" y="20"/>
                    </a:cubicBezTo>
                    <a:cubicBezTo>
                      <a:pt x="40" y="20"/>
                      <a:pt x="41" y="19"/>
                      <a:pt x="42" y="18"/>
                    </a:cubicBezTo>
                    <a:cubicBezTo>
                      <a:pt x="43" y="17"/>
                      <a:pt x="43" y="16"/>
                      <a:pt x="43" y="14"/>
                    </a:cubicBezTo>
                    <a:cubicBezTo>
                      <a:pt x="43" y="12"/>
                      <a:pt x="42" y="8"/>
                      <a:pt x="38" y="8"/>
                    </a:cubicBezTo>
                    <a:cubicBezTo>
                      <a:pt x="27" y="8"/>
                      <a:pt x="27" y="8"/>
                      <a:pt x="27" y="8"/>
                    </a:cubicBezTo>
                    <a:cubicBezTo>
                      <a:pt x="26" y="8"/>
                      <a:pt x="26" y="8"/>
                      <a:pt x="26" y="8"/>
                    </a:cubicBezTo>
                    <a:cubicBezTo>
                      <a:pt x="25" y="8"/>
                      <a:pt x="25" y="8"/>
                      <a:pt x="25" y="7"/>
                    </a:cubicBezTo>
                    <a:cubicBezTo>
                      <a:pt x="23" y="6"/>
                      <a:pt x="17" y="0"/>
                      <a:pt x="8" y="0"/>
                    </a:cubicBezTo>
                    <a:cubicBezTo>
                      <a:pt x="2" y="0"/>
                      <a:pt x="2" y="0"/>
                      <a:pt x="2" y="0"/>
                    </a:cubicBezTo>
                    <a:cubicBezTo>
                      <a:pt x="1" y="0"/>
                      <a:pt x="0" y="1"/>
                      <a:pt x="0" y="2"/>
                    </a:cubicBezTo>
                    <a:cubicBezTo>
                      <a:pt x="0" y="24"/>
                      <a:pt x="0" y="24"/>
                      <a:pt x="0" y="24"/>
                    </a:cubicBezTo>
                    <a:cubicBezTo>
                      <a:pt x="0" y="25"/>
                      <a:pt x="1" y="26"/>
                      <a:pt x="1" y="26"/>
                    </a:cubicBezTo>
                    <a:cubicBezTo>
                      <a:pt x="8" y="28"/>
                      <a:pt x="12" y="30"/>
                      <a:pt x="16" y="31"/>
                    </a:cubicBezTo>
                    <a:cubicBezTo>
                      <a:pt x="24" y="34"/>
                      <a:pt x="28" y="35"/>
                      <a:pt x="32" y="35"/>
                    </a:cubicBezTo>
                    <a:cubicBezTo>
                      <a:pt x="37" y="35"/>
                      <a:pt x="41" y="33"/>
                      <a:pt x="49" y="29"/>
                    </a:cubicBezTo>
                    <a:cubicBezTo>
                      <a:pt x="54" y="26"/>
                      <a:pt x="62" y="21"/>
                      <a:pt x="73" y="16"/>
                    </a:cubicBezTo>
                    <a:cubicBezTo>
                      <a:pt x="73" y="15"/>
                      <a:pt x="74" y="15"/>
                      <a:pt x="74" y="14"/>
                    </a:cubicBezTo>
                    <a:cubicBezTo>
                      <a:pt x="74" y="14"/>
                      <a:pt x="74" y="13"/>
                      <a:pt x="73" y="13"/>
                    </a:cubicBezTo>
                    <a:close/>
                  </a:path>
                </a:pathLst>
              </a:custGeom>
              <a:solidFill>
                <a:schemeClr val="lt1"/>
              </a:solidFill>
              <a:ln>
                <a:noFill/>
              </a:ln>
            </p:spPr>
            <p:txBody>
              <a:bodyPr anchorCtr="0" anchor="t" bIns="17150" lIns="34300" spcFirstLastPara="1" rIns="34300" wrap="square" tIns="1715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14" name="Google Shape;214;p33"/>
              <p:cNvSpPr/>
              <p:nvPr/>
            </p:nvSpPr>
            <p:spPr>
              <a:xfrm>
                <a:off x="5037140" y="3983047"/>
                <a:ext cx="104775" cy="106363"/>
              </a:xfrm>
              <a:custGeom>
                <a:rect b="b" l="l" r="r" t="t"/>
                <a:pathLst>
                  <a:path extrusionOk="0" h="28" w="28">
                    <a:moveTo>
                      <a:pt x="14" y="28"/>
                    </a:moveTo>
                    <a:cubicBezTo>
                      <a:pt x="22" y="28"/>
                      <a:pt x="28" y="22"/>
                      <a:pt x="28" y="14"/>
                    </a:cubicBezTo>
                    <a:cubicBezTo>
                      <a:pt x="28" y="6"/>
                      <a:pt x="22" y="0"/>
                      <a:pt x="14" y="0"/>
                    </a:cubicBezTo>
                    <a:cubicBezTo>
                      <a:pt x="6" y="0"/>
                      <a:pt x="0" y="6"/>
                      <a:pt x="0" y="14"/>
                    </a:cubicBezTo>
                    <a:cubicBezTo>
                      <a:pt x="0" y="22"/>
                      <a:pt x="6" y="28"/>
                      <a:pt x="14" y="28"/>
                    </a:cubicBezTo>
                    <a:close/>
                    <a:moveTo>
                      <a:pt x="12" y="10"/>
                    </a:moveTo>
                    <a:cubicBezTo>
                      <a:pt x="12" y="9"/>
                      <a:pt x="13" y="8"/>
                      <a:pt x="14" y="8"/>
                    </a:cubicBezTo>
                    <a:cubicBezTo>
                      <a:pt x="15" y="8"/>
                      <a:pt x="16" y="9"/>
                      <a:pt x="16" y="10"/>
                    </a:cubicBezTo>
                    <a:cubicBezTo>
                      <a:pt x="16" y="18"/>
                      <a:pt x="16" y="18"/>
                      <a:pt x="16" y="18"/>
                    </a:cubicBezTo>
                    <a:cubicBezTo>
                      <a:pt x="16" y="19"/>
                      <a:pt x="15" y="20"/>
                      <a:pt x="14" y="20"/>
                    </a:cubicBezTo>
                    <a:cubicBezTo>
                      <a:pt x="13" y="20"/>
                      <a:pt x="12" y="19"/>
                      <a:pt x="12" y="18"/>
                    </a:cubicBezTo>
                    <a:lnTo>
                      <a:pt x="12" y="10"/>
                    </a:lnTo>
                    <a:close/>
                  </a:path>
                </a:pathLst>
              </a:custGeom>
              <a:solidFill>
                <a:schemeClr val="lt1"/>
              </a:solidFill>
              <a:ln>
                <a:noFill/>
              </a:ln>
            </p:spPr>
            <p:txBody>
              <a:bodyPr anchorCtr="0" anchor="t" bIns="17150" lIns="34300" spcFirstLastPara="1" rIns="34300" wrap="square" tIns="1715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15" name="Google Shape;215;p33"/>
              <p:cNvSpPr/>
              <p:nvPr/>
            </p:nvSpPr>
            <p:spPr>
              <a:xfrm>
                <a:off x="4968875" y="4089401"/>
                <a:ext cx="104775" cy="104775"/>
              </a:xfrm>
              <a:custGeom>
                <a:rect b="b" l="l" r="r" t="t"/>
                <a:pathLst>
                  <a:path extrusionOk="0" h="28" w="28">
                    <a:moveTo>
                      <a:pt x="14" y="28"/>
                    </a:moveTo>
                    <a:cubicBezTo>
                      <a:pt x="22" y="28"/>
                      <a:pt x="28" y="22"/>
                      <a:pt x="28" y="14"/>
                    </a:cubicBezTo>
                    <a:cubicBezTo>
                      <a:pt x="28" y="6"/>
                      <a:pt x="22" y="0"/>
                      <a:pt x="14" y="0"/>
                    </a:cubicBezTo>
                    <a:cubicBezTo>
                      <a:pt x="6" y="0"/>
                      <a:pt x="0" y="6"/>
                      <a:pt x="0" y="14"/>
                    </a:cubicBezTo>
                    <a:cubicBezTo>
                      <a:pt x="0" y="22"/>
                      <a:pt x="6" y="28"/>
                      <a:pt x="14" y="28"/>
                    </a:cubicBezTo>
                    <a:close/>
                    <a:moveTo>
                      <a:pt x="12" y="10"/>
                    </a:moveTo>
                    <a:cubicBezTo>
                      <a:pt x="12" y="9"/>
                      <a:pt x="13" y="8"/>
                      <a:pt x="14" y="8"/>
                    </a:cubicBezTo>
                    <a:cubicBezTo>
                      <a:pt x="15" y="8"/>
                      <a:pt x="16" y="9"/>
                      <a:pt x="16" y="10"/>
                    </a:cubicBezTo>
                    <a:cubicBezTo>
                      <a:pt x="16" y="18"/>
                      <a:pt x="16" y="18"/>
                      <a:pt x="16" y="18"/>
                    </a:cubicBezTo>
                    <a:cubicBezTo>
                      <a:pt x="16" y="19"/>
                      <a:pt x="15" y="20"/>
                      <a:pt x="14" y="20"/>
                    </a:cubicBezTo>
                    <a:cubicBezTo>
                      <a:pt x="13" y="20"/>
                      <a:pt x="12" y="19"/>
                      <a:pt x="12" y="18"/>
                    </a:cubicBezTo>
                    <a:lnTo>
                      <a:pt x="12" y="10"/>
                    </a:lnTo>
                    <a:close/>
                  </a:path>
                </a:pathLst>
              </a:custGeom>
              <a:solidFill>
                <a:schemeClr val="lt1"/>
              </a:solidFill>
              <a:ln>
                <a:noFill/>
              </a:ln>
            </p:spPr>
            <p:txBody>
              <a:bodyPr anchorCtr="0" anchor="t" bIns="17150" lIns="34300" spcFirstLastPara="1" rIns="34300" wrap="square" tIns="1715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sp>
        <p:nvSpPr>
          <p:cNvPr id="216" name="Google Shape;216;p33"/>
          <p:cNvSpPr/>
          <p:nvPr/>
        </p:nvSpPr>
        <p:spPr>
          <a:xfrm>
            <a:off x="875719" y="3772420"/>
            <a:ext cx="548882" cy="548738"/>
          </a:xfrm>
          <a:prstGeom prst="ellipse">
            <a:avLst/>
          </a:prstGeom>
          <a:solidFill>
            <a:schemeClr val="accent3"/>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7" name="Google Shape;217;p33"/>
          <p:cNvSpPr txBox="1"/>
          <p:nvPr/>
        </p:nvSpPr>
        <p:spPr>
          <a:xfrm>
            <a:off x="1763257" y="1820944"/>
            <a:ext cx="6372000" cy="1116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t/>
            </a:r>
            <a:endParaRPr sz="500"/>
          </a:p>
        </p:txBody>
      </p:sp>
      <p:sp>
        <p:nvSpPr>
          <p:cNvPr id="218" name="Google Shape;218;p33"/>
          <p:cNvSpPr txBox="1"/>
          <p:nvPr/>
        </p:nvSpPr>
        <p:spPr>
          <a:xfrm>
            <a:off x="1763257" y="1578570"/>
            <a:ext cx="2166000" cy="2502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lang="en">
                <a:solidFill>
                  <a:schemeClr val="dk2"/>
                </a:solidFill>
                <a:latin typeface="Roboto Medium"/>
                <a:ea typeface="Roboto Medium"/>
                <a:cs typeface="Roboto Medium"/>
                <a:sym typeface="Roboto Medium"/>
              </a:rPr>
              <a:t>Easy to integrate</a:t>
            </a:r>
            <a:endParaRPr sz="500"/>
          </a:p>
        </p:txBody>
      </p:sp>
      <p:sp>
        <p:nvSpPr>
          <p:cNvPr id="219" name="Google Shape;219;p33"/>
          <p:cNvSpPr txBox="1"/>
          <p:nvPr/>
        </p:nvSpPr>
        <p:spPr>
          <a:xfrm>
            <a:off x="1763257" y="2663554"/>
            <a:ext cx="2166000" cy="2502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lang="en">
                <a:solidFill>
                  <a:schemeClr val="dk2"/>
                </a:solidFill>
                <a:latin typeface="Roboto Medium"/>
                <a:ea typeface="Roboto Medium"/>
                <a:cs typeface="Roboto Medium"/>
                <a:sym typeface="Roboto Medium"/>
              </a:rPr>
              <a:t>Safe with rules</a:t>
            </a:r>
            <a:endParaRPr sz="500"/>
          </a:p>
        </p:txBody>
      </p:sp>
      <p:sp>
        <p:nvSpPr>
          <p:cNvPr id="220" name="Google Shape;220;p33"/>
          <p:cNvSpPr txBox="1"/>
          <p:nvPr/>
        </p:nvSpPr>
        <p:spPr>
          <a:xfrm>
            <a:off x="1763257" y="3746707"/>
            <a:ext cx="2166000" cy="1116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t/>
            </a:r>
            <a:endParaRPr sz="500"/>
          </a:p>
        </p:txBody>
      </p:sp>
      <p:grpSp>
        <p:nvGrpSpPr>
          <p:cNvPr id="221" name="Google Shape;221;p33"/>
          <p:cNvGrpSpPr/>
          <p:nvPr/>
        </p:nvGrpSpPr>
        <p:grpSpPr>
          <a:xfrm>
            <a:off x="1031716" y="3934082"/>
            <a:ext cx="247186" cy="248205"/>
            <a:chOff x="9161458" y="1803401"/>
            <a:chExt cx="360368" cy="361949"/>
          </a:xfrm>
        </p:grpSpPr>
        <p:sp>
          <p:nvSpPr>
            <p:cNvPr id="222" name="Google Shape;222;p33"/>
            <p:cNvSpPr/>
            <p:nvPr/>
          </p:nvSpPr>
          <p:spPr>
            <a:xfrm>
              <a:off x="9161468" y="1965326"/>
              <a:ext cx="168275" cy="93663"/>
            </a:xfrm>
            <a:custGeom>
              <a:rect b="b" l="l" r="r" t="t"/>
              <a:pathLst>
                <a:path extrusionOk="0" h="25" w="45">
                  <a:moveTo>
                    <a:pt x="40" y="25"/>
                  </a:moveTo>
                  <a:cubicBezTo>
                    <a:pt x="40" y="25"/>
                    <a:pt x="40" y="25"/>
                    <a:pt x="40" y="25"/>
                  </a:cubicBezTo>
                  <a:cubicBezTo>
                    <a:pt x="40" y="20"/>
                    <a:pt x="42" y="15"/>
                    <a:pt x="45" y="11"/>
                  </a:cubicBezTo>
                  <a:cubicBezTo>
                    <a:pt x="43" y="11"/>
                    <a:pt x="42" y="11"/>
                    <a:pt x="40" y="11"/>
                  </a:cubicBezTo>
                  <a:cubicBezTo>
                    <a:pt x="24" y="11"/>
                    <a:pt x="7" y="7"/>
                    <a:pt x="0" y="0"/>
                  </a:cubicBezTo>
                  <a:cubicBezTo>
                    <a:pt x="0" y="11"/>
                    <a:pt x="0" y="11"/>
                    <a:pt x="0" y="11"/>
                  </a:cubicBezTo>
                  <a:cubicBezTo>
                    <a:pt x="0" y="17"/>
                    <a:pt x="18" y="25"/>
                    <a:pt x="40" y="25"/>
                  </a:cubicBezTo>
                  <a:close/>
                </a:path>
              </a:pathLst>
            </a:custGeom>
            <a:solidFill>
              <a:schemeClr val="lt1"/>
            </a:solidFill>
            <a:ln>
              <a:noFill/>
            </a:ln>
          </p:spPr>
          <p:txBody>
            <a:bodyPr anchorCtr="0" anchor="t" bIns="17150" lIns="34300" spcFirstLastPara="1" rIns="34300" wrap="square" tIns="1715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23" name="Google Shape;223;p33"/>
            <p:cNvSpPr/>
            <p:nvPr/>
          </p:nvSpPr>
          <p:spPr>
            <a:xfrm>
              <a:off x="9161468" y="1897063"/>
              <a:ext cx="300039" cy="95250"/>
            </a:xfrm>
            <a:custGeom>
              <a:rect b="b" l="l" r="r" t="t"/>
              <a:pathLst>
                <a:path extrusionOk="0" h="25" w="80">
                  <a:moveTo>
                    <a:pt x="40" y="25"/>
                  </a:moveTo>
                  <a:cubicBezTo>
                    <a:pt x="43" y="25"/>
                    <a:pt x="45" y="25"/>
                    <a:pt x="48" y="25"/>
                  </a:cubicBezTo>
                  <a:cubicBezTo>
                    <a:pt x="53" y="19"/>
                    <a:pt x="61" y="15"/>
                    <a:pt x="70" y="15"/>
                  </a:cubicBezTo>
                  <a:cubicBezTo>
                    <a:pt x="73" y="15"/>
                    <a:pt x="76" y="15"/>
                    <a:pt x="78" y="16"/>
                  </a:cubicBezTo>
                  <a:cubicBezTo>
                    <a:pt x="79" y="16"/>
                    <a:pt x="79" y="15"/>
                    <a:pt x="80" y="15"/>
                  </a:cubicBezTo>
                  <a:cubicBezTo>
                    <a:pt x="80" y="2"/>
                    <a:pt x="80" y="2"/>
                    <a:pt x="80" y="2"/>
                  </a:cubicBezTo>
                  <a:cubicBezTo>
                    <a:pt x="71" y="7"/>
                    <a:pt x="55" y="11"/>
                    <a:pt x="40" y="11"/>
                  </a:cubicBezTo>
                  <a:cubicBezTo>
                    <a:pt x="24" y="11"/>
                    <a:pt x="7" y="7"/>
                    <a:pt x="0" y="0"/>
                  </a:cubicBezTo>
                  <a:cubicBezTo>
                    <a:pt x="0" y="11"/>
                    <a:pt x="0" y="11"/>
                    <a:pt x="0" y="11"/>
                  </a:cubicBezTo>
                  <a:cubicBezTo>
                    <a:pt x="0" y="17"/>
                    <a:pt x="18" y="25"/>
                    <a:pt x="40" y="25"/>
                  </a:cubicBezTo>
                  <a:close/>
                </a:path>
              </a:pathLst>
            </a:custGeom>
            <a:solidFill>
              <a:schemeClr val="lt1"/>
            </a:solidFill>
            <a:ln>
              <a:noFill/>
            </a:ln>
          </p:spPr>
          <p:txBody>
            <a:bodyPr anchorCtr="0" anchor="t" bIns="17150" lIns="34300" spcFirstLastPara="1" rIns="34300" wrap="square" tIns="1715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24" name="Google Shape;224;p33"/>
            <p:cNvSpPr/>
            <p:nvPr/>
          </p:nvSpPr>
          <p:spPr>
            <a:xfrm>
              <a:off x="9161458" y="1803401"/>
              <a:ext cx="300039" cy="120650"/>
            </a:xfrm>
            <a:custGeom>
              <a:rect b="b" l="l" r="r" t="t"/>
              <a:pathLst>
                <a:path extrusionOk="0" h="32" w="80">
                  <a:moveTo>
                    <a:pt x="40" y="32"/>
                  </a:moveTo>
                  <a:cubicBezTo>
                    <a:pt x="58" y="32"/>
                    <a:pt x="74" y="27"/>
                    <a:pt x="80" y="22"/>
                  </a:cubicBezTo>
                  <a:cubicBezTo>
                    <a:pt x="80" y="18"/>
                    <a:pt x="80" y="18"/>
                    <a:pt x="80" y="18"/>
                  </a:cubicBezTo>
                  <a:cubicBezTo>
                    <a:pt x="80" y="8"/>
                    <a:pt x="62" y="0"/>
                    <a:pt x="40" y="0"/>
                  </a:cubicBezTo>
                  <a:cubicBezTo>
                    <a:pt x="18" y="0"/>
                    <a:pt x="0" y="8"/>
                    <a:pt x="0" y="18"/>
                  </a:cubicBezTo>
                  <a:cubicBezTo>
                    <a:pt x="0" y="24"/>
                    <a:pt x="18" y="32"/>
                    <a:pt x="40" y="32"/>
                  </a:cubicBezTo>
                  <a:close/>
                </a:path>
              </a:pathLst>
            </a:custGeom>
            <a:solidFill>
              <a:schemeClr val="lt1"/>
            </a:solidFill>
            <a:ln>
              <a:noFill/>
            </a:ln>
          </p:spPr>
          <p:txBody>
            <a:bodyPr anchorCtr="0" anchor="t" bIns="17150" lIns="34300" spcFirstLastPara="1" rIns="34300" wrap="square" tIns="1715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25" name="Google Shape;225;p33"/>
            <p:cNvSpPr/>
            <p:nvPr/>
          </p:nvSpPr>
          <p:spPr>
            <a:xfrm>
              <a:off x="9161468" y="2033588"/>
              <a:ext cx="173038" cy="101600"/>
            </a:xfrm>
            <a:custGeom>
              <a:rect b="b" l="l" r="r" t="t"/>
              <a:pathLst>
                <a:path extrusionOk="0" h="27" w="46">
                  <a:moveTo>
                    <a:pt x="40" y="11"/>
                  </a:moveTo>
                  <a:cubicBezTo>
                    <a:pt x="24" y="11"/>
                    <a:pt x="7" y="7"/>
                    <a:pt x="0" y="0"/>
                  </a:cubicBezTo>
                  <a:cubicBezTo>
                    <a:pt x="0" y="9"/>
                    <a:pt x="0" y="9"/>
                    <a:pt x="0" y="9"/>
                  </a:cubicBezTo>
                  <a:cubicBezTo>
                    <a:pt x="0" y="19"/>
                    <a:pt x="18" y="27"/>
                    <a:pt x="40" y="27"/>
                  </a:cubicBezTo>
                  <a:cubicBezTo>
                    <a:pt x="42" y="27"/>
                    <a:pt x="44" y="27"/>
                    <a:pt x="46" y="27"/>
                  </a:cubicBezTo>
                  <a:cubicBezTo>
                    <a:pt x="43" y="22"/>
                    <a:pt x="40" y="17"/>
                    <a:pt x="40" y="11"/>
                  </a:cubicBezTo>
                  <a:cubicBezTo>
                    <a:pt x="40" y="11"/>
                    <a:pt x="40" y="11"/>
                    <a:pt x="40" y="11"/>
                  </a:cubicBezTo>
                  <a:close/>
                </a:path>
              </a:pathLst>
            </a:custGeom>
            <a:solidFill>
              <a:schemeClr val="lt1"/>
            </a:solidFill>
            <a:ln>
              <a:noFill/>
            </a:ln>
          </p:spPr>
          <p:txBody>
            <a:bodyPr anchorCtr="0" anchor="t" bIns="17150" lIns="34300" spcFirstLastPara="1" rIns="34300" wrap="square" tIns="1715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26" name="Google Shape;226;p33"/>
            <p:cNvSpPr/>
            <p:nvPr/>
          </p:nvSpPr>
          <p:spPr>
            <a:xfrm>
              <a:off x="9326563" y="1968500"/>
              <a:ext cx="195263" cy="196850"/>
            </a:xfrm>
            <a:custGeom>
              <a:rect b="b" l="l" r="r" t="t"/>
              <a:pathLst>
                <a:path extrusionOk="0" h="52" w="52">
                  <a:moveTo>
                    <a:pt x="26" y="0"/>
                  </a:moveTo>
                  <a:cubicBezTo>
                    <a:pt x="12" y="0"/>
                    <a:pt x="0" y="12"/>
                    <a:pt x="0" y="26"/>
                  </a:cubicBezTo>
                  <a:cubicBezTo>
                    <a:pt x="0" y="40"/>
                    <a:pt x="12" y="52"/>
                    <a:pt x="26" y="52"/>
                  </a:cubicBezTo>
                  <a:cubicBezTo>
                    <a:pt x="40" y="52"/>
                    <a:pt x="52" y="40"/>
                    <a:pt x="52" y="26"/>
                  </a:cubicBezTo>
                  <a:cubicBezTo>
                    <a:pt x="52" y="12"/>
                    <a:pt x="40" y="0"/>
                    <a:pt x="26" y="0"/>
                  </a:cubicBezTo>
                  <a:close/>
                  <a:moveTo>
                    <a:pt x="32" y="30"/>
                  </a:moveTo>
                  <a:cubicBezTo>
                    <a:pt x="22" y="30"/>
                    <a:pt x="22" y="30"/>
                    <a:pt x="22" y="30"/>
                  </a:cubicBezTo>
                  <a:cubicBezTo>
                    <a:pt x="22" y="13"/>
                    <a:pt x="22" y="13"/>
                    <a:pt x="22" y="13"/>
                  </a:cubicBezTo>
                  <a:cubicBezTo>
                    <a:pt x="22" y="12"/>
                    <a:pt x="23" y="11"/>
                    <a:pt x="24" y="11"/>
                  </a:cubicBezTo>
                  <a:cubicBezTo>
                    <a:pt x="25" y="11"/>
                    <a:pt x="26" y="12"/>
                    <a:pt x="26" y="13"/>
                  </a:cubicBezTo>
                  <a:cubicBezTo>
                    <a:pt x="26" y="26"/>
                    <a:pt x="26" y="26"/>
                    <a:pt x="26" y="26"/>
                  </a:cubicBezTo>
                  <a:cubicBezTo>
                    <a:pt x="32" y="26"/>
                    <a:pt x="32" y="26"/>
                    <a:pt x="32" y="26"/>
                  </a:cubicBezTo>
                  <a:cubicBezTo>
                    <a:pt x="34" y="26"/>
                    <a:pt x="35" y="27"/>
                    <a:pt x="35" y="28"/>
                  </a:cubicBezTo>
                  <a:cubicBezTo>
                    <a:pt x="35" y="29"/>
                    <a:pt x="34" y="30"/>
                    <a:pt x="32" y="30"/>
                  </a:cubicBezTo>
                  <a:close/>
                </a:path>
              </a:pathLst>
            </a:custGeom>
            <a:solidFill>
              <a:schemeClr val="lt1"/>
            </a:solidFill>
            <a:ln>
              <a:noFill/>
            </a:ln>
          </p:spPr>
          <p:txBody>
            <a:bodyPr anchorCtr="0" anchor="t" bIns="17150" lIns="34300" spcFirstLastPara="1" rIns="34300" wrap="square" tIns="1715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227" name="Google Shape;227;p33"/>
          <p:cNvSpPr txBox="1"/>
          <p:nvPr/>
        </p:nvSpPr>
        <p:spPr>
          <a:xfrm>
            <a:off x="1763248" y="3677400"/>
            <a:ext cx="2970900" cy="2502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lang="en">
                <a:solidFill>
                  <a:schemeClr val="dk2"/>
                </a:solidFill>
                <a:latin typeface="Roboto Medium"/>
                <a:ea typeface="Roboto Medium"/>
                <a:cs typeface="Roboto Medium"/>
                <a:sym typeface="Roboto Medium"/>
              </a:rPr>
              <a:t>Better for further extensions</a:t>
            </a:r>
            <a:endParaRPr sz="5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6A200"/>
        </a:solidFill>
      </p:bgPr>
    </p:bg>
    <p:spTree>
      <p:nvGrpSpPr>
        <p:cNvPr id="231" name="Shape 231"/>
        <p:cNvGrpSpPr/>
        <p:nvPr/>
      </p:nvGrpSpPr>
      <p:grpSpPr>
        <a:xfrm>
          <a:off x="0" y="0"/>
          <a:ext cx="0" cy="0"/>
          <a:chOff x="0" y="0"/>
          <a:chExt cx="0" cy="0"/>
        </a:xfrm>
      </p:grpSpPr>
      <p:sp>
        <p:nvSpPr>
          <p:cNvPr id="232" name="Google Shape;232;p34"/>
          <p:cNvSpPr txBox="1"/>
          <p:nvPr/>
        </p:nvSpPr>
        <p:spPr>
          <a:xfrm>
            <a:off x="889900" y="783100"/>
            <a:ext cx="1770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Fetch DATA</a:t>
            </a:r>
            <a:endParaRPr sz="1800"/>
          </a:p>
          <a:p>
            <a:pPr indent="0" lvl="0" marL="0" rtl="0" algn="l">
              <a:spcBef>
                <a:spcPts val="0"/>
              </a:spcBef>
              <a:spcAft>
                <a:spcPts val="0"/>
              </a:spcAft>
              <a:buNone/>
            </a:pPr>
            <a:r>
              <a:rPr lang="en" sz="1800"/>
              <a:t>Upload DATA</a:t>
            </a:r>
            <a:endParaRPr sz="1800"/>
          </a:p>
        </p:txBody>
      </p:sp>
      <p:pic>
        <p:nvPicPr>
          <p:cNvPr id="233" name="Google Shape;233;p34"/>
          <p:cNvPicPr preferRelativeResize="0"/>
          <p:nvPr/>
        </p:nvPicPr>
        <p:blipFill>
          <a:blip r:embed="rId3">
            <a:alphaModFix/>
          </a:blip>
          <a:stretch>
            <a:fillRect/>
          </a:stretch>
        </p:blipFill>
        <p:spPr>
          <a:xfrm>
            <a:off x="2660800" y="1282550"/>
            <a:ext cx="6178400" cy="352713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6A200"/>
        </a:solidFill>
      </p:bgPr>
    </p:bg>
    <p:spTree>
      <p:nvGrpSpPr>
        <p:cNvPr id="237" name="Shape 237"/>
        <p:cNvGrpSpPr/>
        <p:nvPr/>
      </p:nvGrpSpPr>
      <p:grpSpPr>
        <a:xfrm>
          <a:off x="0" y="0"/>
          <a:ext cx="0" cy="0"/>
          <a:chOff x="0" y="0"/>
          <a:chExt cx="0" cy="0"/>
        </a:xfrm>
      </p:grpSpPr>
      <p:pic>
        <p:nvPicPr>
          <p:cNvPr id="238" name="Google Shape;238;p35"/>
          <p:cNvPicPr preferRelativeResize="0"/>
          <p:nvPr/>
        </p:nvPicPr>
        <p:blipFill>
          <a:blip r:embed="rId3">
            <a:alphaModFix/>
          </a:blip>
          <a:stretch>
            <a:fillRect/>
          </a:stretch>
        </p:blipFill>
        <p:spPr>
          <a:xfrm>
            <a:off x="152400" y="152400"/>
            <a:ext cx="8839204" cy="1579662"/>
          </a:xfrm>
          <a:prstGeom prst="rect">
            <a:avLst/>
          </a:prstGeom>
          <a:noFill/>
          <a:ln>
            <a:noFill/>
          </a:ln>
        </p:spPr>
      </p:pic>
      <p:pic>
        <p:nvPicPr>
          <p:cNvPr id="239" name="Google Shape;239;p35"/>
          <p:cNvPicPr preferRelativeResize="0"/>
          <p:nvPr/>
        </p:nvPicPr>
        <p:blipFill>
          <a:blip r:embed="rId4">
            <a:alphaModFix/>
          </a:blip>
          <a:stretch>
            <a:fillRect/>
          </a:stretch>
        </p:blipFill>
        <p:spPr>
          <a:xfrm>
            <a:off x="152400" y="1065250"/>
            <a:ext cx="8839199" cy="2114825"/>
          </a:xfrm>
          <a:prstGeom prst="rect">
            <a:avLst/>
          </a:prstGeom>
          <a:noFill/>
          <a:ln>
            <a:noFill/>
          </a:ln>
        </p:spPr>
      </p:pic>
      <p:pic>
        <p:nvPicPr>
          <p:cNvPr id="240" name="Google Shape;240;p35"/>
          <p:cNvPicPr preferRelativeResize="0"/>
          <p:nvPr/>
        </p:nvPicPr>
        <p:blipFill>
          <a:blip r:embed="rId5">
            <a:alphaModFix/>
          </a:blip>
          <a:stretch>
            <a:fillRect/>
          </a:stretch>
        </p:blipFill>
        <p:spPr>
          <a:xfrm>
            <a:off x="152400" y="2037825"/>
            <a:ext cx="8875351" cy="3046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6A200"/>
        </a:solidFill>
      </p:bgPr>
    </p:bg>
    <p:spTree>
      <p:nvGrpSpPr>
        <p:cNvPr id="244" name="Shape 244"/>
        <p:cNvGrpSpPr/>
        <p:nvPr/>
      </p:nvGrpSpPr>
      <p:grpSpPr>
        <a:xfrm>
          <a:off x="0" y="0"/>
          <a:ext cx="0" cy="0"/>
          <a:chOff x="0" y="0"/>
          <a:chExt cx="0" cy="0"/>
        </a:xfrm>
      </p:grpSpPr>
      <p:sp>
        <p:nvSpPr>
          <p:cNvPr id="245" name="Google Shape;245;p36"/>
          <p:cNvSpPr txBox="1"/>
          <p:nvPr/>
        </p:nvSpPr>
        <p:spPr>
          <a:xfrm>
            <a:off x="3011100" y="450050"/>
            <a:ext cx="2829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Roboto"/>
                <a:ea typeface="Roboto"/>
                <a:cs typeface="Roboto"/>
                <a:sym typeface="Roboto"/>
              </a:rPr>
              <a:t>CometChat</a:t>
            </a:r>
            <a:endParaRPr b="1" sz="3000">
              <a:solidFill>
                <a:schemeClr val="dk2"/>
              </a:solidFill>
              <a:latin typeface="Roboto"/>
              <a:ea typeface="Roboto"/>
              <a:cs typeface="Roboto"/>
              <a:sym typeface="Roboto"/>
            </a:endParaRPr>
          </a:p>
        </p:txBody>
      </p:sp>
      <p:sp>
        <p:nvSpPr>
          <p:cNvPr id="246" name="Google Shape;246;p36"/>
          <p:cNvSpPr txBox="1"/>
          <p:nvPr/>
        </p:nvSpPr>
        <p:spPr>
          <a:xfrm>
            <a:off x="1046550" y="1232300"/>
            <a:ext cx="7050900" cy="22164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CometChat is </a:t>
            </a:r>
            <a:r>
              <a:rPr lang="en" sz="2000">
                <a:solidFill>
                  <a:srgbClr val="010204"/>
                </a:solidFill>
              </a:rPr>
              <a:t>communication platform that provides easy to use text chat</a:t>
            </a:r>
            <a:endParaRPr sz="2000">
              <a:solidFill>
                <a:srgbClr val="010204"/>
              </a:solidFill>
            </a:endParaRPr>
          </a:p>
          <a:p>
            <a:pPr indent="0" lvl="0" marL="0" rtl="0" algn="l">
              <a:spcBef>
                <a:spcPts val="0"/>
              </a:spcBef>
              <a:spcAft>
                <a:spcPts val="0"/>
              </a:spcAft>
              <a:buNone/>
            </a:pPr>
            <a:r>
              <a:t/>
            </a:r>
            <a:endParaRPr sz="2000">
              <a:solidFill>
                <a:srgbClr val="010204"/>
              </a:solidFill>
            </a:endParaRPr>
          </a:p>
          <a:p>
            <a:pPr indent="0" lvl="0" marL="0" rtl="0" algn="l">
              <a:spcBef>
                <a:spcPts val="0"/>
              </a:spcBef>
              <a:spcAft>
                <a:spcPts val="0"/>
              </a:spcAft>
              <a:buNone/>
            </a:pPr>
            <a:r>
              <a:rPr lang="en" sz="2000">
                <a:solidFill>
                  <a:srgbClr val="010204"/>
                </a:solidFill>
              </a:rPr>
              <a:t>A user has an ID linked to their Meet4Sho account</a:t>
            </a:r>
            <a:endParaRPr sz="2000">
              <a:solidFill>
                <a:srgbClr val="010204"/>
              </a:solidFill>
            </a:endParaRPr>
          </a:p>
          <a:p>
            <a:pPr indent="-355600" lvl="0" marL="457200" rtl="0" algn="l">
              <a:spcBef>
                <a:spcPts val="0"/>
              </a:spcBef>
              <a:spcAft>
                <a:spcPts val="0"/>
              </a:spcAft>
              <a:buClr>
                <a:srgbClr val="010204"/>
              </a:buClr>
              <a:buSzPts val="2000"/>
              <a:buChar char="-"/>
            </a:pPr>
            <a:r>
              <a:rPr lang="en" sz="2000">
                <a:solidFill>
                  <a:srgbClr val="010204"/>
                </a:solidFill>
              </a:rPr>
              <a:t>This ID is used to fetch their conversations in CometCha</a:t>
            </a:r>
            <a:r>
              <a:rPr lang="en" sz="2000">
                <a:solidFill>
                  <a:srgbClr val="010204"/>
                </a:solidFill>
                <a:highlight>
                  <a:schemeClr val="lt1"/>
                </a:highlight>
              </a:rPr>
              <a:t>t as well</a:t>
            </a:r>
            <a:endParaRPr sz="2000">
              <a:solidFill>
                <a:srgbClr val="010204"/>
              </a:solidFill>
              <a:highlight>
                <a:schemeClr val="lt1"/>
              </a:highlight>
            </a:endParaRPr>
          </a:p>
          <a:p>
            <a:pPr indent="0" lvl="0" marL="0" rtl="0" algn="l">
              <a:spcBef>
                <a:spcPts val="0"/>
              </a:spcBef>
              <a:spcAft>
                <a:spcPts val="0"/>
              </a:spcAft>
              <a:buNone/>
            </a:pPr>
            <a:r>
              <a:t/>
            </a:r>
            <a:endParaRPr sz="1200">
              <a:solidFill>
                <a:srgbClr val="010204"/>
              </a:solidFill>
              <a:highlight>
                <a:srgbClr val="F0F0F0"/>
              </a:high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6A200"/>
        </a:solidFill>
      </p:bgPr>
    </p:bg>
    <p:spTree>
      <p:nvGrpSpPr>
        <p:cNvPr id="250" name="Shape 250"/>
        <p:cNvGrpSpPr/>
        <p:nvPr/>
      </p:nvGrpSpPr>
      <p:grpSpPr>
        <a:xfrm>
          <a:off x="0" y="0"/>
          <a:ext cx="0" cy="0"/>
          <a:chOff x="0" y="0"/>
          <a:chExt cx="0" cy="0"/>
        </a:xfrm>
      </p:grpSpPr>
      <p:pic>
        <p:nvPicPr>
          <p:cNvPr id="251" name="Google Shape;251;p37"/>
          <p:cNvPicPr preferRelativeResize="0"/>
          <p:nvPr/>
        </p:nvPicPr>
        <p:blipFill>
          <a:blip r:embed="rId3">
            <a:alphaModFix/>
          </a:blip>
          <a:stretch>
            <a:fillRect/>
          </a:stretch>
        </p:blipFill>
        <p:spPr>
          <a:xfrm>
            <a:off x="1202550" y="152400"/>
            <a:ext cx="2721770" cy="4838702"/>
          </a:xfrm>
          <a:prstGeom prst="rect">
            <a:avLst/>
          </a:prstGeom>
          <a:noFill/>
          <a:ln>
            <a:noFill/>
          </a:ln>
        </p:spPr>
      </p:pic>
      <p:pic>
        <p:nvPicPr>
          <p:cNvPr id="252" name="Google Shape;252;p37"/>
          <p:cNvPicPr preferRelativeResize="0"/>
          <p:nvPr/>
        </p:nvPicPr>
        <p:blipFill>
          <a:blip r:embed="rId4">
            <a:alphaModFix/>
          </a:blip>
          <a:stretch>
            <a:fillRect/>
          </a:stretch>
        </p:blipFill>
        <p:spPr>
          <a:xfrm>
            <a:off x="5062520" y="152400"/>
            <a:ext cx="2721770" cy="483870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6A200"/>
        </a:solidFill>
      </p:bgPr>
    </p:bg>
    <p:spTree>
      <p:nvGrpSpPr>
        <p:cNvPr id="256" name="Shape 256"/>
        <p:cNvGrpSpPr/>
        <p:nvPr/>
      </p:nvGrpSpPr>
      <p:grpSpPr>
        <a:xfrm>
          <a:off x="0" y="0"/>
          <a:ext cx="0" cy="0"/>
          <a:chOff x="0" y="0"/>
          <a:chExt cx="0" cy="0"/>
        </a:xfrm>
      </p:grpSpPr>
      <p:pic>
        <p:nvPicPr>
          <p:cNvPr id="257" name="Google Shape;257;p38"/>
          <p:cNvPicPr preferRelativeResize="0"/>
          <p:nvPr/>
        </p:nvPicPr>
        <p:blipFill>
          <a:blip r:embed="rId3">
            <a:alphaModFix/>
          </a:blip>
          <a:stretch>
            <a:fillRect/>
          </a:stretch>
        </p:blipFill>
        <p:spPr>
          <a:xfrm>
            <a:off x="152400" y="317375"/>
            <a:ext cx="8839199" cy="2231580"/>
          </a:xfrm>
          <a:prstGeom prst="rect">
            <a:avLst/>
          </a:prstGeom>
          <a:noFill/>
          <a:ln>
            <a:noFill/>
          </a:ln>
        </p:spPr>
      </p:pic>
      <p:pic>
        <p:nvPicPr>
          <p:cNvPr id="258" name="Google Shape;258;p38"/>
          <p:cNvPicPr preferRelativeResize="0"/>
          <p:nvPr/>
        </p:nvPicPr>
        <p:blipFill>
          <a:blip r:embed="rId4">
            <a:alphaModFix/>
          </a:blip>
          <a:stretch>
            <a:fillRect/>
          </a:stretch>
        </p:blipFill>
        <p:spPr>
          <a:xfrm>
            <a:off x="639625" y="2548950"/>
            <a:ext cx="7864750" cy="22315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6A200"/>
        </a:solidFill>
      </p:bgPr>
    </p:bg>
    <p:spTree>
      <p:nvGrpSpPr>
        <p:cNvPr id="262" name="Shape 262"/>
        <p:cNvGrpSpPr/>
        <p:nvPr/>
      </p:nvGrpSpPr>
      <p:grpSpPr>
        <a:xfrm>
          <a:off x="0" y="0"/>
          <a:ext cx="0" cy="0"/>
          <a:chOff x="0" y="0"/>
          <a:chExt cx="0" cy="0"/>
        </a:xfrm>
      </p:grpSpPr>
      <p:sp>
        <p:nvSpPr>
          <p:cNvPr id="263" name="Google Shape;263;p39"/>
          <p:cNvSpPr txBox="1"/>
          <p:nvPr/>
        </p:nvSpPr>
        <p:spPr>
          <a:xfrm>
            <a:off x="2503950" y="407200"/>
            <a:ext cx="41361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Roboto"/>
                <a:ea typeface="Roboto"/>
                <a:cs typeface="Roboto"/>
                <a:sym typeface="Roboto"/>
              </a:rPr>
              <a:t>Setbacks/Roadblocks</a:t>
            </a:r>
            <a:endParaRPr b="1" sz="3000">
              <a:solidFill>
                <a:schemeClr val="dk2"/>
              </a:solidFill>
              <a:latin typeface="Roboto"/>
              <a:ea typeface="Roboto"/>
              <a:cs typeface="Roboto"/>
              <a:sym typeface="Roboto"/>
            </a:endParaRPr>
          </a:p>
        </p:txBody>
      </p:sp>
      <p:sp>
        <p:nvSpPr>
          <p:cNvPr id="264" name="Google Shape;264;p39"/>
          <p:cNvSpPr txBox="1"/>
          <p:nvPr/>
        </p:nvSpPr>
        <p:spPr>
          <a:xfrm>
            <a:off x="918000" y="1328750"/>
            <a:ext cx="7308000" cy="20319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Fandango API - Discontinued</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AMC API - Discontinued</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The Movie Database API - Doesn’t provide local movie theatre info or showtimes</a:t>
            </a:r>
            <a:endParaRPr sz="2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6A200"/>
        </a:solidFill>
      </p:bgPr>
    </p:bg>
    <p:spTree>
      <p:nvGrpSpPr>
        <p:cNvPr id="268" name="Shape 268"/>
        <p:cNvGrpSpPr/>
        <p:nvPr/>
      </p:nvGrpSpPr>
      <p:grpSpPr>
        <a:xfrm>
          <a:off x="0" y="0"/>
          <a:ext cx="0" cy="0"/>
          <a:chOff x="0" y="0"/>
          <a:chExt cx="0" cy="0"/>
        </a:xfrm>
      </p:grpSpPr>
      <p:sp>
        <p:nvSpPr>
          <p:cNvPr id="269" name="Google Shape;269;p40"/>
          <p:cNvSpPr txBox="1"/>
          <p:nvPr/>
        </p:nvSpPr>
        <p:spPr>
          <a:xfrm>
            <a:off x="667150" y="193675"/>
            <a:ext cx="7351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t>Future Implementations </a:t>
            </a:r>
            <a:endParaRPr b="1" sz="2500"/>
          </a:p>
        </p:txBody>
      </p:sp>
      <p:sp>
        <p:nvSpPr>
          <p:cNvPr id="270" name="Google Shape;270;p40"/>
          <p:cNvSpPr txBox="1"/>
          <p:nvPr/>
        </p:nvSpPr>
        <p:spPr>
          <a:xfrm>
            <a:off x="624100" y="1076050"/>
            <a:ext cx="7984200" cy="2137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a:t>
            </a:r>
            <a:r>
              <a:rPr lang="en" sz="1800"/>
              <a:t>Add a voice manager, where it reads out your texts</a:t>
            </a:r>
            <a:endParaRPr sz="1800"/>
          </a:p>
          <a:p>
            <a:pPr indent="0" lvl="0" marL="0" rtl="0" algn="l">
              <a:spcBef>
                <a:spcPts val="0"/>
              </a:spcBef>
              <a:spcAft>
                <a:spcPts val="0"/>
              </a:spcAft>
              <a:buNone/>
            </a:pPr>
            <a:r>
              <a:rPr lang="en" sz="1800"/>
              <a:t>-Add multi-person support for the chat</a:t>
            </a:r>
            <a:endParaRPr sz="1800"/>
          </a:p>
          <a:p>
            <a:pPr indent="0" lvl="0" marL="0" rtl="0" algn="l">
              <a:spcBef>
                <a:spcPts val="0"/>
              </a:spcBef>
              <a:spcAft>
                <a:spcPts val="0"/>
              </a:spcAft>
              <a:buNone/>
            </a:pPr>
            <a:r>
              <a:rPr lang="en" sz="1800"/>
              <a:t>-Allow phone calls and video calls through CometChat</a:t>
            </a:r>
            <a:endParaRPr sz="1800"/>
          </a:p>
          <a:p>
            <a:pPr indent="0" lvl="0" marL="0" rtl="0" algn="l">
              <a:spcBef>
                <a:spcPts val="0"/>
              </a:spcBef>
              <a:spcAft>
                <a:spcPts val="0"/>
              </a:spcAft>
              <a:buNone/>
            </a:pPr>
            <a:r>
              <a:rPr lang="en" sz="1800"/>
              <a:t>-Buying tickets for the events</a:t>
            </a:r>
            <a:endParaRPr sz="1800"/>
          </a:p>
          <a:p>
            <a:pPr indent="0" lvl="0" marL="0" rtl="0" algn="l">
              <a:spcBef>
                <a:spcPts val="0"/>
              </a:spcBef>
              <a:spcAft>
                <a:spcPts val="0"/>
              </a:spcAft>
              <a:buNone/>
            </a:pPr>
            <a:r>
              <a:rPr lang="en" sz="1800"/>
              <a:t>-Google authorization</a:t>
            </a:r>
            <a:endParaRPr sz="1800"/>
          </a:p>
          <a:p>
            <a:pPr indent="0" lvl="0" marL="0" rtl="0" algn="l">
              <a:spcBef>
                <a:spcPts val="0"/>
              </a:spcBef>
              <a:spcAft>
                <a:spcPts val="0"/>
              </a:spcAft>
              <a:buNone/>
            </a:pPr>
            <a:r>
              <a:rPr lang="en" sz="1800"/>
              <a:t>-Security</a:t>
            </a:r>
            <a:endParaRPr sz="1800"/>
          </a:p>
          <a:p>
            <a:pPr indent="0" lvl="0" marL="0" rtl="0" algn="l">
              <a:spcBef>
                <a:spcPts val="0"/>
              </a:spcBef>
              <a:spcAft>
                <a:spcPts val="0"/>
              </a:spcAft>
              <a:buNone/>
            </a:pPr>
            <a:r>
              <a:rPr lang="en" sz="1800"/>
              <a:t>-Allow for cinema searches outside </a:t>
            </a:r>
            <a:r>
              <a:rPr lang="en" sz="1800"/>
              <a:t>of the US</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6A200"/>
        </a:solidFill>
      </p:bgPr>
    </p:bg>
    <p:spTree>
      <p:nvGrpSpPr>
        <p:cNvPr id="274" name="Shape 274"/>
        <p:cNvGrpSpPr/>
        <p:nvPr/>
      </p:nvGrpSpPr>
      <p:grpSpPr>
        <a:xfrm>
          <a:off x="0" y="0"/>
          <a:ext cx="0" cy="0"/>
          <a:chOff x="0" y="0"/>
          <a:chExt cx="0" cy="0"/>
        </a:xfrm>
      </p:grpSpPr>
      <p:sp>
        <p:nvSpPr>
          <p:cNvPr id="275" name="Google Shape;275;p41"/>
          <p:cNvSpPr txBox="1"/>
          <p:nvPr>
            <p:ph type="title"/>
          </p:nvPr>
        </p:nvSpPr>
        <p:spPr>
          <a:xfrm>
            <a:off x="311700" y="2150850"/>
            <a:ext cx="8520600" cy="841800"/>
          </a:xfrm>
          <a:prstGeom prst="rect">
            <a:avLst/>
          </a:prstGeom>
          <a:solidFill>
            <a:srgbClr val="FFFFFF"/>
          </a:solidFill>
        </p:spPr>
        <p:txBody>
          <a:bodyPr anchorCtr="0" anchor="ctr" bIns="91425" lIns="91425" spcFirstLastPara="1" rIns="91425" wrap="square" tIns="91425">
            <a:normAutofit/>
          </a:bodyPr>
          <a:lstStyle/>
          <a:p>
            <a:pPr indent="0" lvl="0" marL="0" rtl="0" algn="ctr">
              <a:spcBef>
                <a:spcPts val="0"/>
              </a:spcBef>
              <a:spcAft>
                <a:spcPts val="0"/>
              </a:spcAft>
              <a:buNone/>
            </a:pPr>
            <a:r>
              <a:rPr lang="en"/>
              <a:t>Q/A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nvSpPr>
        <p:spPr>
          <a:xfrm>
            <a:off x="2404500" y="2094600"/>
            <a:ext cx="43350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000">
                <a:latin typeface="Calibri"/>
                <a:ea typeface="Calibri"/>
                <a:cs typeface="Calibri"/>
                <a:sym typeface="Calibri"/>
              </a:rPr>
              <a:t>Walkthrough</a:t>
            </a:r>
            <a:endParaRPr b="1" sz="50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6A200"/>
        </a:solidFill>
      </p:bgPr>
    </p:bg>
    <p:spTree>
      <p:nvGrpSpPr>
        <p:cNvPr id="80" name="Shape 80"/>
        <p:cNvGrpSpPr/>
        <p:nvPr/>
      </p:nvGrpSpPr>
      <p:grpSpPr>
        <a:xfrm>
          <a:off x="0" y="0"/>
          <a:ext cx="0" cy="0"/>
          <a:chOff x="0" y="0"/>
          <a:chExt cx="0" cy="0"/>
        </a:xfrm>
      </p:grpSpPr>
      <p:sp>
        <p:nvSpPr>
          <p:cNvPr id="81" name="Google Shape;81;p17"/>
          <p:cNvSpPr txBox="1"/>
          <p:nvPr/>
        </p:nvSpPr>
        <p:spPr>
          <a:xfrm>
            <a:off x="-2648677" y="7417043"/>
            <a:ext cx="3030643" cy="2619948"/>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lang="en" sz="1100">
                <a:solidFill>
                  <a:schemeClr val="dk1"/>
                </a:solidFill>
                <a:latin typeface="Lato Light"/>
                <a:ea typeface="Lato Light"/>
                <a:cs typeface="Lato Light"/>
                <a:sym typeface="Lato Light"/>
              </a:rPr>
              <a:t>Most businesses already know that social media platforms play an important role in online marketing. Content is the beating heart of social media marketing and is what drives engagement, traffic and conversions. When it comes to content, there are a few golden rules that help you connect with your audience.</a:t>
            </a:r>
            <a:endParaRPr sz="500"/>
          </a:p>
          <a:p>
            <a:pPr indent="0" lvl="0" marL="0" marR="0" rtl="0" algn="l">
              <a:spcBef>
                <a:spcPts val="0"/>
              </a:spcBef>
              <a:spcAft>
                <a:spcPts val="0"/>
              </a:spcAft>
              <a:buNone/>
            </a:pPr>
            <a:r>
              <a:t/>
            </a:r>
            <a:endParaRPr sz="1100">
              <a:solidFill>
                <a:schemeClr val="dk1"/>
              </a:solidFill>
              <a:latin typeface="Lato Light"/>
              <a:ea typeface="Lato Light"/>
              <a:cs typeface="Lato Light"/>
              <a:sym typeface="Lato Light"/>
            </a:endParaRPr>
          </a:p>
          <a:p>
            <a:pPr indent="0" lvl="0" marL="0" marR="0" rtl="0" algn="l">
              <a:spcBef>
                <a:spcPts val="0"/>
              </a:spcBef>
              <a:spcAft>
                <a:spcPts val="0"/>
              </a:spcAft>
              <a:buNone/>
            </a:pPr>
            <a:r>
              <a:rPr lang="en" sz="1100">
                <a:solidFill>
                  <a:schemeClr val="dk1"/>
                </a:solidFill>
                <a:latin typeface="Lato Light"/>
                <a:ea typeface="Lato Light"/>
                <a:cs typeface="Lato Light"/>
                <a:sym typeface="Lato Light"/>
              </a:rPr>
              <a:t>There are people who have a significant number of followers in every business domain on social media. These influencers create detailed content that provides useful information. They are typically fair in their analysis of different brands and products and very often, their audiences trust their content. Your brand can leverage this by collaborating with influencers.</a:t>
            </a:r>
            <a:endParaRPr sz="500"/>
          </a:p>
        </p:txBody>
      </p:sp>
      <p:sp>
        <p:nvSpPr>
          <p:cNvPr id="82" name="Google Shape;82;p17"/>
          <p:cNvSpPr txBox="1"/>
          <p:nvPr/>
        </p:nvSpPr>
        <p:spPr>
          <a:xfrm>
            <a:off x="740850" y="265125"/>
            <a:ext cx="7662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latin typeface="Calibri"/>
                <a:ea typeface="Calibri"/>
                <a:cs typeface="Calibri"/>
                <a:sym typeface="Calibri"/>
              </a:rPr>
              <a:t>APIs</a:t>
            </a:r>
            <a:endParaRPr b="1" sz="3000">
              <a:latin typeface="Calibri"/>
              <a:ea typeface="Calibri"/>
              <a:cs typeface="Calibri"/>
              <a:sym typeface="Calibri"/>
            </a:endParaRPr>
          </a:p>
        </p:txBody>
      </p:sp>
      <p:sp>
        <p:nvSpPr>
          <p:cNvPr id="83" name="Google Shape;83;p17"/>
          <p:cNvSpPr txBox="1"/>
          <p:nvPr/>
        </p:nvSpPr>
        <p:spPr>
          <a:xfrm>
            <a:off x="555300" y="1248000"/>
            <a:ext cx="8033400" cy="2647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Calibri"/>
                <a:ea typeface="Calibri"/>
                <a:cs typeface="Calibri"/>
                <a:sym typeface="Calibri"/>
              </a:rPr>
              <a:t>MovieGlu - an api that collects </a:t>
            </a:r>
            <a:r>
              <a:rPr b="1" lang="en" sz="2000">
                <a:highlight>
                  <a:srgbClr val="FFFFFF"/>
                </a:highlight>
                <a:latin typeface="Calibri"/>
                <a:ea typeface="Calibri"/>
                <a:cs typeface="Calibri"/>
                <a:sym typeface="Calibri"/>
              </a:rPr>
              <a:t>data from many different sources including film studios, press releases, distributors, and movie theaters</a:t>
            </a:r>
            <a:endParaRPr b="1" sz="2000">
              <a:highlight>
                <a:srgbClr val="FFFFFF"/>
              </a:highlight>
              <a:latin typeface="Calibri"/>
              <a:ea typeface="Calibri"/>
              <a:cs typeface="Calibri"/>
              <a:sym typeface="Calibri"/>
            </a:endParaRPr>
          </a:p>
          <a:p>
            <a:pPr indent="0" lvl="0" marL="0" rtl="0" algn="l">
              <a:spcBef>
                <a:spcPts val="0"/>
              </a:spcBef>
              <a:spcAft>
                <a:spcPts val="0"/>
              </a:spcAft>
              <a:buNone/>
            </a:pPr>
            <a:r>
              <a:t/>
            </a:r>
            <a:endParaRPr b="1" sz="2000">
              <a:highlight>
                <a:srgbClr val="FFFFFF"/>
              </a:highlight>
              <a:latin typeface="Calibri"/>
              <a:ea typeface="Calibri"/>
              <a:cs typeface="Calibri"/>
              <a:sym typeface="Calibri"/>
            </a:endParaRPr>
          </a:p>
          <a:p>
            <a:pPr indent="0" lvl="0" marL="0" rtl="0" algn="l">
              <a:spcBef>
                <a:spcPts val="0"/>
              </a:spcBef>
              <a:spcAft>
                <a:spcPts val="0"/>
              </a:spcAft>
              <a:buNone/>
            </a:pPr>
            <a:r>
              <a:rPr b="1" lang="en" sz="2000">
                <a:highlight>
                  <a:srgbClr val="FFFFFF"/>
                </a:highlight>
                <a:latin typeface="Calibri"/>
                <a:ea typeface="Calibri"/>
                <a:cs typeface="Calibri"/>
                <a:sym typeface="Calibri"/>
              </a:rPr>
              <a:t>TicketMaster - is the world’s largest ticket marketplace for all sports </a:t>
            </a:r>
            <a:r>
              <a:rPr b="1" lang="en" sz="2000">
                <a:highlight>
                  <a:srgbClr val="FFFFFF"/>
                </a:highlight>
                <a:latin typeface="Calibri"/>
                <a:ea typeface="Calibri"/>
                <a:cs typeface="Calibri"/>
                <a:sym typeface="Calibri"/>
              </a:rPr>
              <a:t>events, concerts, plays, etc.</a:t>
            </a:r>
            <a:endParaRPr b="1" sz="2000">
              <a:highlight>
                <a:srgbClr val="FFFFFF"/>
              </a:highlight>
              <a:latin typeface="Calibri"/>
              <a:ea typeface="Calibri"/>
              <a:cs typeface="Calibri"/>
              <a:sym typeface="Calibri"/>
            </a:endParaRPr>
          </a:p>
          <a:p>
            <a:pPr indent="0" lvl="0" marL="0" rtl="0" algn="l">
              <a:spcBef>
                <a:spcPts val="0"/>
              </a:spcBef>
              <a:spcAft>
                <a:spcPts val="0"/>
              </a:spcAft>
              <a:buNone/>
            </a:pPr>
            <a:r>
              <a:t/>
            </a:r>
            <a:endParaRPr b="1" sz="2000">
              <a:highlight>
                <a:srgbClr val="FFFFFF"/>
              </a:highlight>
              <a:latin typeface="Calibri"/>
              <a:ea typeface="Calibri"/>
              <a:cs typeface="Calibri"/>
              <a:sym typeface="Calibri"/>
            </a:endParaRPr>
          </a:p>
          <a:p>
            <a:pPr indent="0" lvl="0" marL="0" rtl="0" algn="l">
              <a:spcBef>
                <a:spcPts val="0"/>
              </a:spcBef>
              <a:spcAft>
                <a:spcPts val="0"/>
              </a:spcAft>
              <a:buNone/>
            </a:pPr>
            <a:r>
              <a:rPr b="1" lang="en" sz="2000">
                <a:highlight>
                  <a:srgbClr val="FFFFFF"/>
                </a:highlight>
                <a:latin typeface="Calibri"/>
                <a:ea typeface="Calibri"/>
                <a:cs typeface="Calibri"/>
                <a:sym typeface="Calibri"/>
              </a:rPr>
              <a:t>Yelp - contains a collection of data about restaurants, i.e. overall rating, type of food, hours, address, etc.</a:t>
            </a:r>
            <a:endParaRPr b="1" sz="2000">
              <a:highlight>
                <a:srgbClr val="FFFFFF"/>
              </a:highlight>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6A200"/>
        </a:solidFill>
      </p:bgPr>
    </p:bg>
    <p:spTree>
      <p:nvGrpSpPr>
        <p:cNvPr id="87" name="Shape 87"/>
        <p:cNvGrpSpPr/>
        <p:nvPr/>
      </p:nvGrpSpPr>
      <p:grpSpPr>
        <a:xfrm>
          <a:off x="0" y="0"/>
          <a:ext cx="0" cy="0"/>
          <a:chOff x="0" y="0"/>
          <a:chExt cx="0" cy="0"/>
        </a:xfrm>
      </p:grpSpPr>
      <p:sp>
        <p:nvSpPr>
          <p:cNvPr id="88" name="Google Shape;88;p18"/>
          <p:cNvSpPr txBox="1"/>
          <p:nvPr/>
        </p:nvSpPr>
        <p:spPr>
          <a:xfrm>
            <a:off x="2934750" y="503750"/>
            <a:ext cx="32745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latin typeface="Calibri"/>
                <a:ea typeface="Calibri"/>
                <a:cs typeface="Calibri"/>
                <a:sym typeface="Calibri"/>
              </a:rPr>
              <a:t>MovieGlu</a:t>
            </a:r>
            <a:endParaRPr sz="3000">
              <a:latin typeface="Calibri"/>
              <a:ea typeface="Calibri"/>
              <a:cs typeface="Calibri"/>
              <a:sym typeface="Calibri"/>
            </a:endParaRPr>
          </a:p>
        </p:txBody>
      </p:sp>
      <p:sp>
        <p:nvSpPr>
          <p:cNvPr id="89" name="Google Shape;89;p18"/>
          <p:cNvSpPr txBox="1"/>
          <p:nvPr/>
        </p:nvSpPr>
        <p:spPr>
          <a:xfrm>
            <a:off x="450725" y="1259350"/>
            <a:ext cx="8245500" cy="2647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Calibri"/>
                <a:ea typeface="Calibri"/>
                <a:cs typeface="Calibri"/>
                <a:sym typeface="Calibri"/>
              </a:rPr>
              <a:t>Request Headers: client, x-api-key, authorization, territory, api-version, geolocation, device-datetime</a:t>
            </a:r>
            <a:endParaRPr sz="2000">
              <a:latin typeface="Calibri"/>
              <a:ea typeface="Calibri"/>
              <a:cs typeface="Calibri"/>
              <a:sym typeface="Calibri"/>
            </a:endParaRPr>
          </a:p>
          <a:p>
            <a:pPr indent="0" lvl="0" marL="0" rtl="0" algn="l">
              <a:spcBef>
                <a:spcPts val="0"/>
              </a:spcBef>
              <a:spcAft>
                <a:spcPts val="0"/>
              </a:spcAft>
              <a:buNone/>
            </a:pPr>
            <a:r>
              <a:t/>
            </a:r>
            <a:endParaRPr sz="2000">
              <a:latin typeface="Calibri"/>
              <a:ea typeface="Calibri"/>
              <a:cs typeface="Calibri"/>
              <a:sym typeface="Calibri"/>
            </a:endParaRPr>
          </a:p>
          <a:p>
            <a:pPr indent="0" lvl="0" marL="0" rtl="0" algn="l">
              <a:spcBef>
                <a:spcPts val="0"/>
              </a:spcBef>
              <a:spcAft>
                <a:spcPts val="0"/>
              </a:spcAft>
              <a:buNone/>
            </a:pPr>
            <a:r>
              <a:rPr lang="en" sz="2000">
                <a:latin typeface="Calibri"/>
                <a:ea typeface="Calibri"/>
                <a:cs typeface="Calibri"/>
                <a:sym typeface="Calibri"/>
              </a:rPr>
              <a:t>Example API Endpoint:	</a:t>
            </a:r>
            <a:endParaRPr sz="2000">
              <a:latin typeface="Calibri"/>
              <a:ea typeface="Calibri"/>
              <a:cs typeface="Calibri"/>
              <a:sym typeface="Calibri"/>
            </a:endParaRPr>
          </a:p>
          <a:p>
            <a:pPr indent="0" lvl="0" marL="0" rtl="0" algn="l">
              <a:spcBef>
                <a:spcPts val="0"/>
              </a:spcBef>
              <a:spcAft>
                <a:spcPts val="0"/>
              </a:spcAft>
              <a:buNone/>
            </a:pPr>
            <a:r>
              <a:rPr lang="en" sz="2000">
                <a:highlight>
                  <a:srgbClr val="FFFFFF"/>
                </a:highlight>
                <a:latin typeface="Calibri"/>
                <a:ea typeface="Calibri"/>
                <a:cs typeface="Calibri"/>
                <a:sym typeface="Calibri"/>
              </a:rPr>
              <a:t>https://api-gate2.movieglu.com/filmShowTimes/?film_id=12345&amp;date=2018-04-12&amp;n=10</a:t>
            </a:r>
            <a:endParaRPr sz="2000">
              <a:highlight>
                <a:srgbClr val="FFFFFF"/>
              </a:highlight>
              <a:latin typeface="Calibri"/>
              <a:ea typeface="Calibri"/>
              <a:cs typeface="Calibri"/>
              <a:sym typeface="Calibri"/>
            </a:endParaRPr>
          </a:p>
          <a:p>
            <a:pPr indent="0" lvl="0" marL="0" rtl="0" algn="l">
              <a:spcBef>
                <a:spcPts val="0"/>
              </a:spcBef>
              <a:spcAft>
                <a:spcPts val="0"/>
              </a:spcAft>
              <a:buNone/>
            </a:pPr>
            <a:r>
              <a:t/>
            </a:r>
            <a:endParaRPr sz="2000">
              <a:highlight>
                <a:srgbClr val="FFFFFF"/>
              </a:highlight>
              <a:latin typeface="Calibri"/>
              <a:ea typeface="Calibri"/>
              <a:cs typeface="Calibri"/>
              <a:sym typeface="Calibri"/>
            </a:endParaRPr>
          </a:p>
          <a:p>
            <a:pPr indent="0" lvl="0" marL="0" rtl="0" algn="l">
              <a:spcBef>
                <a:spcPts val="0"/>
              </a:spcBef>
              <a:spcAft>
                <a:spcPts val="0"/>
              </a:spcAft>
              <a:buNone/>
            </a:pPr>
            <a:r>
              <a:rPr lang="en" sz="2000">
                <a:highlight>
                  <a:srgbClr val="FFFFFF"/>
                </a:highlight>
                <a:latin typeface="Calibri"/>
                <a:ea typeface="Calibri"/>
                <a:cs typeface="Calibri"/>
                <a:sym typeface="Calibri"/>
              </a:rPr>
              <a:t>Objects Returned: Film object containing film_id, film name, etc.</a:t>
            </a:r>
            <a:endParaRPr sz="2000">
              <a:highlight>
                <a:srgbClr val="FFFFFF"/>
              </a:highlight>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6A200"/>
        </a:solidFill>
      </p:bgPr>
    </p:bg>
    <p:spTree>
      <p:nvGrpSpPr>
        <p:cNvPr id="93" name="Shape 93"/>
        <p:cNvGrpSpPr/>
        <p:nvPr/>
      </p:nvGrpSpPr>
      <p:grpSpPr>
        <a:xfrm>
          <a:off x="0" y="0"/>
          <a:ext cx="0" cy="0"/>
          <a:chOff x="0" y="0"/>
          <a:chExt cx="0" cy="0"/>
        </a:xfrm>
      </p:grpSpPr>
      <p:sp>
        <p:nvSpPr>
          <p:cNvPr id="94" name="Google Shape;94;p19"/>
          <p:cNvSpPr txBox="1"/>
          <p:nvPr/>
        </p:nvSpPr>
        <p:spPr>
          <a:xfrm>
            <a:off x="3233100" y="397700"/>
            <a:ext cx="26778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latin typeface="Calibri"/>
                <a:ea typeface="Calibri"/>
                <a:cs typeface="Calibri"/>
                <a:sym typeface="Calibri"/>
              </a:rPr>
              <a:t>Ticketmaster</a:t>
            </a:r>
            <a:endParaRPr sz="3000">
              <a:latin typeface="Calibri"/>
              <a:ea typeface="Calibri"/>
              <a:cs typeface="Calibri"/>
              <a:sym typeface="Calibri"/>
            </a:endParaRPr>
          </a:p>
        </p:txBody>
      </p:sp>
      <p:sp>
        <p:nvSpPr>
          <p:cNvPr id="95" name="Google Shape;95;p19"/>
          <p:cNvSpPr txBox="1"/>
          <p:nvPr/>
        </p:nvSpPr>
        <p:spPr>
          <a:xfrm>
            <a:off x="699250" y="1206325"/>
            <a:ext cx="7967100" cy="2647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Calibri"/>
                <a:ea typeface="Calibri"/>
                <a:cs typeface="Calibri"/>
                <a:sym typeface="Calibri"/>
              </a:rPr>
              <a:t>Request Headers: API key</a:t>
            </a:r>
            <a:endParaRPr sz="2000">
              <a:latin typeface="Calibri"/>
              <a:ea typeface="Calibri"/>
              <a:cs typeface="Calibri"/>
              <a:sym typeface="Calibri"/>
            </a:endParaRPr>
          </a:p>
          <a:p>
            <a:pPr indent="0" lvl="0" marL="0" rtl="0" algn="l">
              <a:spcBef>
                <a:spcPts val="0"/>
              </a:spcBef>
              <a:spcAft>
                <a:spcPts val="0"/>
              </a:spcAft>
              <a:buNone/>
            </a:pPr>
            <a:r>
              <a:t/>
            </a:r>
            <a:endParaRPr sz="2000">
              <a:latin typeface="Calibri"/>
              <a:ea typeface="Calibri"/>
              <a:cs typeface="Calibri"/>
              <a:sym typeface="Calibri"/>
            </a:endParaRPr>
          </a:p>
          <a:p>
            <a:pPr indent="0" lvl="0" marL="0" rtl="0" algn="l">
              <a:spcBef>
                <a:spcPts val="0"/>
              </a:spcBef>
              <a:spcAft>
                <a:spcPts val="0"/>
              </a:spcAft>
              <a:buNone/>
            </a:pPr>
            <a:r>
              <a:rPr lang="en" sz="2000">
                <a:latin typeface="Calibri"/>
                <a:ea typeface="Calibri"/>
                <a:cs typeface="Calibri"/>
                <a:sym typeface="Calibri"/>
              </a:rPr>
              <a:t>Example API Endpoint:	</a:t>
            </a:r>
            <a:endParaRPr sz="20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2000">
                <a:latin typeface="Calibri"/>
                <a:ea typeface="Calibri"/>
                <a:cs typeface="Calibri"/>
                <a:sym typeface="Calibri"/>
              </a:rPr>
              <a:t>https://app.ticketmaster.com/discovery/v2/events.json?apikey=(API-Key)&amp;city=Boston&amp;keyword=Pop</a:t>
            </a:r>
            <a:endParaRPr sz="2000">
              <a:latin typeface="Calibri"/>
              <a:ea typeface="Calibri"/>
              <a:cs typeface="Calibri"/>
              <a:sym typeface="Calibri"/>
            </a:endParaRPr>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highlight>
                <a:srgbClr val="FFFFFF"/>
              </a:highlight>
              <a:latin typeface="Calibri"/>
              <a:ea typeface="Calibri"/>
              <a:cs typeface="Calibri"/>
              <a:sym typeface="Calibri"/>
            </a:endParaRPr>
          </a:p>
          <a:p>
            <a:pPr indent="0" lvl="0" marL="0" rtl="0" algn="l">
              <a:spcBef>
                <a:spcPts val="0"/>
              </a:spcBef>
              <a:spcAft>
                <a:spcPts val="0"/>
              </a:spcAft>
              <a:buNone/>
            </a:pPr>
            <a:r>
              <a:rPr lang="en" sz="2000">
                <a:highlight>
                  <a:srgbClr val="FFFFFF"/>
                </a:highlight>
                <a:latin typeface="Calibri"/>
                <a:ea typeface="Calibri"/>
                <a:cs typeface="Calibri"/>
                <a:sym typeface="Calibri"/>
              </a:rPr>
              <a:t>Objects Returned: Event unique ID’s, event date, venue address, etc.</a:t>
            </a: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6A200"/>
        </a:solidFill>
      </p:bgPr>
    </p:bg>
    <p:spTree>
      <p:nvGrpSpPr>
        <p:cNvPr id="99" name="Shape 99"/>
        <p:cNvGrpSpPr/>
        <p:nvPr/>
      </p:nvGrpSpPr>
      <p:grpSpPr>
        <a:xfrm>
          <a:off x="0" y="0"/>
          <a:ext cx="0" cy="0"/>
          <a:chOff x="0" y="0"/>
          <a:chExt cx="0" cy="0"/>
        </a:xfrm>
      </p:grpSpPr>
      <p:sp>
        <p:nvSpPr>
          <p:cNvPr id="100" name="Google Shape;100;p20"/>
          <p:cNvSpPr txBox="1"/>
          <p:nvPr/>
        </p:nvSpPr>
        <p:spPr>
          <a:xfrm>
            <a:off x="3233100" y="397700"/>
            <a:ext cx="26778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latin typeface="Calibri"/>
                <a:ea typeface="Calibri"/>
                <a:cs typeface="Calibri"/>
                <a:sym typeface="Calibri"/>
              </a:rPr>
              <a:t>Yelp</a:t>
            </a:r>
            <a:endParaRPr sz="3000">
              <a:latin typeface="Calibri"/>
              <a:ea typeface="Calibri"/>
              <a:cs typeface="Calibri"/>
              <a:sym typeface="Calibri"/>
            </a:endParaRPr>
          </a:p>
        </p:txBody>
      </p:sp>
      <p:sp>
        <p:nvSpPr>
          <p:cNvPr id="101" name="Google Shape;101;p20"/>
          <p:cNvSpPr txBox="1"/>
          <p:nvPr/>
        </p:nvSpPr>
        <p:spPr>
          <a:xfrm>
            <a:off x="699250" y="1206325"/>
            <a:ext cx="7967100" cy="23397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Calibri"/>
                <a:ea typeface="Calibri"/>
                <a:cs typeface="Calibri"/>
                <a:sym typeface="Calibri"/>
              </a:rPr>
              <a:t>Request Headers: API key, Bearer Authorization</a:t>
            </a:r>
            <a:endParaRPr sz="2000">
              <a:latin typeface="Calibri"/>
              <a:ea typeface="Calibri"/>
              <a:cs typeface="Calibri"/>
              <a:sym typeface="Calibri"/>
            </a:endParaRPr>
          </a:p>
          <a:p>
            <a:pPr indent="0" lvl="0" marL="0" rtl="0" algn="l">
              <a:spcBef>
                <a:spcPts val="0"/>
              </a:spcBef>
              <a:spcAft>
                <a:spcPts val="0"/>
              </a:spcAft>
              <a:buNone/>
            </a:pPr>
            <a:r>
              <a:t/>
            </a:r>
            <a:endParaRPr sz="2000">
              <a:latin typeface="Calibri"/>
              <a:ea typeface="Calibri"/>
              <a:cs typeface="Calibri"/>
              <a:sym typeface="Calibri"/>
            </a:endParaRPr>
          </a:p>
          <a:p>
            <a:pPr indent="0" lvl="0" marL="0" rtl="0" algn="l">
              <a:spcBef>
                <a:spcPts val="0"/>
              </a:spcBef>
              <a:spcAft>
                <a:spcPts val="0"/>
              </a:spcAft>
              <a:buNone/>
            </a:pPr>
            <a:r>
              <a:rPr lang="en" sz="2000">
                <a:latin typeface="Calibri"/>
                <a:ea typeface="Calibri"/>
                <a:cs typeface="Calibri"/>
                <a:sym typeface="Calibri"/>
              </a:rPr>
              <a:t>Example API Endpoint:	</a:t>
            </a:r>
            <a:endParaRPr sz="20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2000">
                <a:latin typeface="Calibri"/>
                <a:ea typeface="Calibri"/>
                <a:cs typeface="Calibri"/>
                <a:sym typeface="Calibri"/>
              </a:rPr>
              <a:t>https://api.yelp.com/v3/businesses/search?latitude=42.350498&amp;longitude=-71.105400&amp;categories=japanese&amp;price=2&amp;sortby=distance</a:t>
            </a:r>
            <a:endParaRPr sz="2000"/>
          </a:p>
          <a:p>
            <a:pPr indent="0" lvl="0" marL="0" rtl="0" algn="l">
              <a:spcBef>
                <a:spcPts val="0"/>
              </a:spcBef>
              <a:spcAft>
                <a:spcPts val="0"/>
              </a:spcAft>
              <a:buNone/>
            </a:pPr>
            <a:r>
              <a:t/>
            </a:r>
            <a:endParaRPr sz="2000">
              <a:highlight>
                <a:srgbClr val="FFFFFF"/>
              </a:highlight>
              <a:latin typeface="Calibri"/>
              <a:ea typeface="Calibri"/>
              <a:cs typeface="Calibri"/>
              <a:sym typeface="Calibri"/>
            </a:endParaRPr>
          </a:p>
          <a:p>
            <a:pPr indent="0" lvl="0" marL="0" rtl="0" algn="l">
              <a:spcBef>
                <a:spcPts val="0"/>
              </a:spcBef>
              <a:spcAft>
                <a:spcPts val="0"/>
              </a:spcAft>
              <a:buNone/>
            </a:pPr>
            <a:r>
              <a:rPr lang="en" sz="2000">
                <a:highlight>
                  <a:srgbClr val="FFFFFF"/>
                </a:highlight>
                <a:latin typeface="Calibri"/>
                <a:ea typeface="Calibri"/>
                <a:cs typeface="Calibri"/>
                <a:sym typeface="Calibri"/>
              </a:rPr>
              <a:t>Objects Returned: restaurant_id,</a:t>
            </a:r>
            <a:r>
              <a:rPr lang="en" sz="2000">
                <a:highlight>
                  <a:srgbClr val="FFFFFF"/>
                </a:highlight>
                <a:latin typeface="Calibri"/>
                <a:ea typeface="Calibri"/>
                <a:cs typeface="Calibri"/>
                <a:sym typeface="Calibri"/>
              </a:rPr>
              <a:t> review count</a:t>
            </a:r>
            <a:r>
              <a:rPr lang="en" sz="2000">
                <a:highlight>
                  <a:srgbClr val="FFFFFF"/>
                </a:highlight>
                <a:latin typeface="Calibri"/>
                <a:ea typeface="Calibri"/>
                <a:cs typeface="Calibri"/>
                <a:sym typeface="Calibri"/>
              </a:rPr>
              <a:t>, ratings, price etc.</a:t>
            </a:r>
            <a:endParaRPr>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6A200"/>
        </a:solidFill>
      </p:bgPr>
    </p:bg>
    <p:spTree>
      <p:nvGrpSpPr>
        <p:cNvPr id="106" name="Shape 106"/>
        <p:cNvGrpSpPr/>
        <p:nvPr/>
      </p:nvGrpSpPr>
      <p:grpSpPr>
        <a:xfrm>
          <a:off x="0" y="0"/>
          <a:ext cx="0" cy="0"/>
          <a:chOff x="0" y="0"/>
          <a:chExt cx="0" cy="0"/>
        </a:xfrm>
      </p:grpSpPr>
      <p:sp>
        <p:nvSpPr>
          <p:cNvPr id="107" name="Google Shape;107;p21"/>
          <p:cNvSpPr txBox="1"/>
          <p:nvPr/>
        </p:nvSpPr>
        <p:spPr>
          <a:xfrm>
            <a:off x="304370" y="532315"/>
            <a:ext cx="3054900" cy="4965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b="1" lang="en" sz="3000">
                <a:solidFill>
                  <a:schemeClr val="dk2"/>
                </a:solidFill>
                <a:latin typeface="Roboto"/>
                <a:ea typeface="Roboto"/>
                <a:cs typeface="Roboto"/>
                <a:sym typeface="Roboto"/>
              </a:rPr>
              <a:t>API Request</a:t>
            </a:r>
            <a:endParaRPr sz="500"/>
          </a:p>
        </p:txBody>
      </p:sp>
      <p:sp>
        <p:nvSpPr>
          <p:cNvPr id="108" name="Google Shape;108;p21"/>
          <p:cNvSpPr txBox="1"/>
          <p:nvPr/>
        </p:nvSpPr>
        <p:spPr>
          <a:xfrm rot="-5400000">
            <a:off x="-44555" y="365035"/>
            <a:ext cx="523800" cy="111600"/>
          </a:xfrm>
          <a:prstGeom prst="rect">
            <a:avLst/>
          </a:prstGeom>
          <a:noFill/>
          <a:ln>
            <a:noFill/>
          </a:ln>
        </p:spPr>
        <p:txBody>
          <a:bodyPr anchorCtr="0" anchor="t" bIns="17150" lIns="34300" spcFirstLastPara="1" rIns="34300" wrap="square" tIns="17150">
            <a:spAutoFit/>
          </a:bodyPr>
          <a:lstStyle/>
          <a:p>
            <a:pPr indent="0" lvl="0" marL="0" marR="0" rtl="0" algn="r">
              <a:spcBef>
                <a:spcPts val="0"/>
              </a:spcBef>
              <a:spcAft>
                <a:spcPts val="0"/>
              </a:spcAft>
              <a:buNone/>
            </a:pPr>
            <a:r>
              <a:rPr lang="en" sz="500">
                <a:solidFill>
                  <a:schemeClr val="dk1"/>
                </a:solidFill>
                <a:latin typeface="Roboto"/>
                <a:ea typeface="Roboto"/>
                <a:cs typeface="Roboto"/>
                <a:sym typeface="Roboto"/>
              </a:rPr>
              <a:t>YOUR TITLE</a:t>
            </a:r>
            <a:endParaRPr sz="500"/>
          </a:p>
        </p:txBody>
      </p:sp>
      <p:sp>
        <p:nvSpPr>
          <p:cNvPr id="109" name="Google Shape;109;p21"/>
          <p:cNvSpPr txBox="1"/>
          <p:nvPr/>
        </p:nvSpPr>
        <p:spPr>
          <a:xfrm>
            <a:off x="280076" y="3397925"/>
            <a:ext cx="3103500" cy="1327500"/>
          </a:xfrm>
          <a:prstGeom prst="rect">
            <a:avLst/>
          </a:prstGeom>
          <a:solidFill>
            <a:schemeClr val="lt1"/>
          </a:solid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lang="en">
                <a:solidFill>
                  <a:schemeClr val="dk2"/>
                </a:solidFill>
                <a:latin typeface="Roboto Medium"/>
                <a:ea typeface="Roboto Medium"/>
                <a:cs typeface="Roboto Medium"/>
                <a:sym typeface="Roboto Medium"/>
              </a:rPr>
              <a:t>SearchFilter:</a:t>
            </a:r>
            <a:endParaRPr>
              <a:solidFill>
                <a:schemeClr val="dk2"/>
              </a:solidFill>
              <a:latin typeface="Roboto Medium"/>
              <a:ea typeface="Roboto Medium"/>
              <a:cs typeface="Roboto Medium"/>
              <a:sym typeface="Roboto Medium"/>
            </a:endParaRPr>
          </a:p>
          <a:p>
            <a:pPr indent="0" lvl="0" marL="0" marR="0" rtl="0" algn="l">
              <a:spcBef>
                <a:spcPts val="0"/>
              </a:spcBef>
              <a:spcAft>
                <a:spcPts val="0"/>
              </a:spcAft>
              <a:buNone/>
            </a:pPr>
            <a:r>
              <a:t/>
            </a:r>
            <a:endParaRPr>
              <a:solidFill>
                <a:schemeClr val="dk2"/>
              </a:solidFill>
              <a:latin typeface="Roboto Medium"/>
              <a:ea typeface="Roboto Medium"/>
              <a:cs typeface="Roboto Medium"/>
              <a:sym typeface="Roboto Medium"/>
            </a:endParaRPr>
          </a:p>
          <a:p>
            <a:pPr indent="0" lvl="0" marL="0" marR="0" rtl="0" algn="l">
              <a:spcBef>
                <a:spcPts val="0"/>
              </a:spcBef>
              <a:spcAft>
                <a:spcPts val="0"/>
              </a:spcAft>
              <a:buNone/>
            </a:pPr>
            <a:r>
              <a:rPr lang="en">
                <a:solidFill>
                  <a:schemeClr val="dk2"/>
                </a:solidFill>
                <a:latin typeface="Roboto Medium"/>
                <a:ea typeface="Roboto Medium"/>
                <a:cs typeface="Roboto Medium"/>
                <a:sym typeface="Roboto Medium"/>
              </a:rPr>
              <a:t>- a map of filters</a:t>
            </a:r>
            <a:endParaRPr>
              <a:solidFill>
                <a:schemeClr val="dk2"/>
              </a:solidFill>
              <a:latin typeface="Roboto Medium"/>
              <a:ea typeface="Roboto Medium"/>
              <a:cs typeface="Roboto Medium"/>
              <a:sym typeface="Roboto Medium"/>
            </a:endParaRPr>
          </a:p>
          <a:p>
            <a:pPr indent="0" lvl="0" marL="0" marR="0" rtl="0" algn="l">
              <a:spcBef>
                <a:spcPts val="0"/>
              </a:spcBef>
              <a:spcAft>
                <a:spcPts val="0"/>
              </a:spcAft>
              <a:buNone/>
            </a:pPr>
            <a:r>
              <a:t/>
            </a:r>
            <a:endParaRPr>
              <a:solidFill>
                <a:schemeClr val="dk2"/>
              </a:solidFill>
              <a:latin typeface="Roboto Medium"/>
              <a:ea typeface="Roboto Medium"/>
              <a:cs typeface="Roboto Medium"/>
              <a:sym typeface="Roboto Medium"/>
            </a:endParaRPr>
          </a:p>
          <a:p>
            <a:pPr indent="0" lvl="0" marL="0" marR="0" rtl="0" algn="l">
              <a:spcBef>
                <a:spcPts val="0"/>
              </a:spcBef>
              <a:spcAft>
                <a:spcPts val="0"/>
              </a:spcAft>
              <a:buNone/>
            </a:pPr>
            <a:r>
              <a:rPr lang="en">
                <a:solidFill>
                  <a:schemeClr val="dk2"/>
                </a:solidFill>
                <a:latin typeface="Roboto Medium"/>
                <a:ea typeface="Roboto Medium"/>
                <a:cs typeface="Roboto Medium"/>
                <a:sym typeface="Roboto Medium"/>
              </a:rPr>
              <a:t>- filter example:</a:t>
            </a:r>
            <a:br>
              <a:rPr lang="en">
                <a:solidFill>
                  <a:schemeClr val="dk2"/>
                </a:solidFill>
                <a:latin typeface="Roboto Medium"/>
                <a:ea typeface="Roboto Medium"/>
                <a:cs typeface="Roboto Medium"/>
                <a:sym typeface="Roboto Medium"/>
              </a:rPr>
            </a:br>
            <a:r>
              <a:rPr lang="en">
                <a:solidFill>
                  <a:schemeClr val="dk2"/>
                </a:solidFill>
                <a:latin typeface="Roboto Medium"/>
                <a:ea typeface="Roboto Medium"/>
                <a:cs typeface="Roboto Medium"/>
                <a:sym typeface="Roboto Medium"/>
              </a:rPr>
              <a:t>  - &lt;name, The Batman&gt;</a:t>
            </a:r>
            <a:endParaRPr>
              <a:solidFill>
                <a:schemeClr val="dk2"/>
              </a:solidFill>
              <a:latin typeface="Roboto Medium"/>
              <a:ea typeface="Roboto Medium"/>
              <a:cs typeface="Roboto Medium"/>
              <a:sym typeface="Roboto Medium"/>
            </a:endParaRPr>
          </a:p>
        </p:txBody>
      </p:sp>
      <p:sp>
        <p:nvSpPr>
          <p:cNvPr id="110" name="Google Shape;110;p21"/>
          <p:cNvSpPr txBox="1"/>
          <p:nvPr/>
        </p:nvSpPr>
        <p:spPr>
          <a:xfrm>
            <a:off x="304376" y="1123125"/>
            <a:ext cx="3103500" cy="896700"/>
          </a:xfrm>
          <a:prstGeom prst="rect">
            <a:avLst/>
          </a:prstGeom>
          <a:solidFill>
            <a:schemeClr val="lt1"/>
          </a:solid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lang="en">
                <a:solidFill>
                  <a:schemeClr val="dk2"/>
                </a:solidFill>
                <a:latin typeface="Roboto Medium"/>
                <a:ea typeface="Roboto Medium"/>
                <a:cs typeface="Roboto Medium"/>
                <a:sym typeface="Roboto Medium"/>
              </a:rPr>
              <a:t>How to start a request</a:t>
            </a:r>
            <a:r>
              <a:rPr lang="en">
                <a:solidFill>
                  <a:schemeClr val="dk2"/>
                </a:solidFill>
                <a:latin typeface="Roboto Medium"/>
                <a:ea typeface="Roboto Medium"/>
                <a:cs typeface="Roboto Medium"/>
                <a:sym typeface="Roboto Medium"/>
              </a:rPr>
              <a:t>:</a:t>
            </a:r>
            <a:endParaRPr>
              <a:solidFill>
                <a:schemeClr val="dk2"/>
              </a:solidFill>
              <a:latin typeface="Roboto Medium"/>
              <a:ea typeface="Roboto Medium"/>
              <a:cs typeface="Roboto Medium"/>
              <a:sym typeface="Roboto Medium"/>
            </a:endParaRPr>
          </a:p>
          <a:p>
            <a:pPr indent="0" lvl="0" marL="0" marR="0" rtl="0" algn="l">
              <a:spcBef>
                <a:spcPts val="0"/>
              </a:spcBef>
              <a:spcAft>
                <a:spcPts val="0"/>
              </a:spcAft>
              <a:buNone/>
            </a:pPr>
            <a:r>
              <a:rPr lang="en">
                <a:solidFill>
                  <a:schemeClr val="dk2"/>
                </a:solidFill>
                <a:latin typeface="Roboto Medium"/>
                <a:ea typeface="Roboto Medium"/>
                <a:cs typeface="Roboto Medium"/>
                <a:sym typeface="Roboto Medium"/>
              </a:rPr>
              <a:t>- register a listener</a:t>
            </a:r>
            <a:endParaRPr>
              <a:solidFill>
                <a:schemeClr val="dk2"/>
              </a:solidFill>
              <a:latin typeface="Roboto Medium"/>
              <a:ea typeface="Roboto Medium"/>
              <a:cs typeface="Roboto Medium"/>
              <a:sym typeface="Roboto Medium"/>
            </a:endParaRPr>
          </a:p>
          <a:p>
            <a:pPr indent="0" lvl="0" marL="0" marR="0" rtl="0" algn="l">
              <a:spcBef>
                <a:spcPts val="0"/>
              </a:spcBef>
              <a:spcAft>
                <a:spcPts val="0"/>
              </a:spcAft>
              <a:buNone/>
            </a:pPr>
            <a:r>
              <a:rPr lang="en">
                <a:solidFill>
                  <a:schemeClr val="dk2"/>
                </a:solidFill>
                <a:latin typeface="Roboto Medium"/>
                <a:ea typeface="Roboto Medium"/>
                <a:cs typeface="Roboto Medium"/>
                <a:sym typeface="Roboto Medium"/>
              </a:rPr>
              <a:t>- register a search filter</a:t>
            </a:r>
            <a:endParaRPr>
              <a:solidFill>
                <a:schemeClr val="dk2"/>
              </a:solidFill>
              <a:latin typeface="Roboto Medium"/>
              <a:ea typeface="Roboto Medium"/>
              <a:cs typeface="Roboto Medium"/>
              <a:sym typeface="Roboto Medium"/>
            </a:endParaRPr>
          </a:p>
          <a:p>
            <a:pPr indent="0" lvl="0" marL="0" marR="0" rtl="0" algn="l">
              <a:spcBef>
                <a:spcPts val="0"/>
              </a:spcBef>
              <a:spcAft>
                <a:spcPts val="0"/>
              </a:spcAft>
              <a:buNone/>
            </a:pPr>
            <a:r>
              <a:rPr lang="en">
                <a:solidFill>
                  <a:schemeClr val="dk2"/>
                </a:solidFill>
                <a:latin typeface="Roboto Medium"/>
                <a:ea typeface="Roboto Medium"/>
                <a:cs typeface="Roboto Medium"/>
                <a:sym typeface="Roboto Medium"/>
              </a:rPr>
              <a:t>- register api request</a:t>
            </a:r>
            <a:endParaRPr>
              <a:solidFill>
                <a:schemeClr val="dk2"/>
              </a:solidFill>
              <a:latin typeface="Roboto Medium"/>
              <a:ea typeface="Roboto Medium"/>
              <a:cs typeface="Roboto Medium"/>
              <a:sym typeface="Roboto Medium"/>
            </a:endParaRPr>
          </a:p>
        </p:txBody>
      </p:sp>
      <p:pic>
        <p:nvPicPr>
          <p:cNvPr id="111" name="Google Shape;111;p21"/>
          <p:cNvPicPr preferRelativeResize="0"/>
          <p:nvPr/>
        </p:nvPicPr>
        <p:blipFill>
          <a:blip r:embed="rId3">
            <a:alphaModFix/>
          </a:blip>
          <a:stretch>
            <a:fillRect/>
          </a:stretch>
        </p:blipFill>
        <p:spPr>
          <a:xfrm>
            <a:off x="2629475" y="682725"/>
            <a:ext cx="6676397" cy="1234187"/>
          </a:xfrm>
          <a:prstGeom prst="rect">
            <a:avLst/>
          </a:prstGeom>
          <a:noFill/>
          <a:ln>
            <a:noFill/>
          </a:ln>
        </p:spPr>
      </p:pic>
      <p:pic>
        <p:nvPicPr>
          <p:cNvPr id="112" name="Google Shape;112;p21"/>
          <p:cNvPicPr preferRelativeResize="0"/>
          <p:nvPr/>
        </p:nvPicPr>
        <p:blipFill>
          <a:blip r:embed="rId4">
            <a:alphaModFix/>
          </a:blip>
          <a:stretch>
            <a:fillRect/>
          </a:stretch>
        </p:blipFill>
        <p:spPr>
          <a:xfrm>
            <a:off x="2629475" y="2114125"/>
            <a:ext cx="7043924" cy="33337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6A200"/>
        </a:solidFill>
      </p:bgPr>
    </p:bg>
    <p:spTree>
      <p:nvGrpSpPr>
        <p:cNvPr id="117" name="Shape 117"/>
        <p:cNvGrpSpPr/>
        <p:nvPr/>
      </p:nvGrpSpPr>
      <p:grpSpPr>
        <a:xfrm>
          <a:off x="0" y="0"/>
          <a:ext cx="0" cy="0"/>
          <a:chOff x="0" y="0"/>
          <a:chExt cx="0" cy="0"/>
        </a:xfrm>
      </p:grpSpPr>
      <p:sp>
        <p:nvSpPr>
          <p:cNvPr id="118" name="Google Shape;118;p22"/>
          <p:cNvSpPr txBox="1"/>
          <p:nvPr/>
        </p:nvSpPr>
        <p:spPr>
          <a:xfrm>
            <a:off x="280076" y="1191100"/>
            <a:ext cx="3103500" cy="3267000"/>
          </a:xfrm>
          <a:prstGeom prst="rect">
            <a:avLst/>
          </a:prstGeom>
          <a:solidFill>
            <a:schemeClr val="lt1"/>
          </a:solid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lang="en">
                <a:solidFill>
                  <a:schemeClr val="dk2"/>
                </a:solidFill>
                <a:latin typeface="Roboto Medium"/>
                <a:ea typeface="Roboto Medium"/>
                <a:cs typeface="Roboto Medium"/>
                <a:sym typeface="Roboto Medium"/>
              </a:rPr>
              <a:t>STEP 1:</a:t>
            </a:r>
            <a:br>
              <a:rPr lang="en">
                <a:solidFill>
                  <a:schemeClr val="dk2"/>
                </a:solidFill>
                <a:latin typeface="Roboto Medium"/>
                <a:ea typeface="Roboto Medium"/>
                <a:cs typeface="Roboto Medium"/>
                <a:sym typeface="Roboto Medium"/>
              </a:rPr>
            </a:br>
            <a:r>
              <a:rPr lang="en">
                <a:solidFill>
                  <a:schemeClr val="dk2"/>
                </a:solidFill>
                <a:latin typeface="Roboto Medium"/>
                <a:ea typeface="Roboto Medium"/>
                <a:cs typeface="Roboto Medium"/>
                <a:sym typeface="Roboto Medium"/>
              </a:rPr>
              <a:t>  - build the request url</a:t>
            </a:r>
            <a:endParaRPr>
              <a:solidFill>
                <a:schemeClr val="dk2"/>
              </a:solidFill>
              <a:latin typeface="Roboto Medium"/>
              <a:ea typeface="Roboto Medium"/>
              <a:cs typeface="Roboto Medium"/>
              <a:sym typeface="Roboto Medium"/>
            </a:endParaRPr>
          </a:p>
          <a:p>
            <a:pPr indent="0" lvl="0" marL="0" marR="0" rtl="0" algn="l">
              <a:spcBef>
                <a:spcPts val="0"/>
              </a:spcBef>
              <a:spcAft>
                <a:spcPts val="0"/>
              </a:spcAft>
              <a:buNone/>
            </a:pPr>
            <a:r>
              <a:t/>
            </a:r>
            <a:endParaRPr>
              <a:solidFill>
                <a:schemeClr val="dk2"/>
              </a:solidFill>
              <a:latin typeface="Roboto Medium"/>
              <a:ea typeface="Roboto Medium"/>
              <a:cs typeface="Roboto Medium"/>
              <a:sym typeface="Roboto Medium"/>
            </a:endParaRPr>
          </a:p>
          <a:p>
            <a:pPr indent="0" lvl="0" marL="0" marR="0" rtl="0" algn="l">
              <a:spcBef>
                <a:spcPts val="0"/>
              </a:spcBef>
              <a:spcAft>
                <a:spcPts val="0"/>
              </a:spcAft>
              <a:buNone/>
            </a:pPr>
            <a:r>
              <a:rPr lang="en">
                <a:solidFill>
                  <a:schemeClr val="dk2"/>
                </a:solidFill>
                <a:latin typeface="Roboto Medium"/>
                <a:ea typeface="Roboto Medium"/>
                <a:cs typeface="Roboto Medium"/>
                <a:sym typeface="Roboto Medium"/>
              </a:rPr>
              <a:t>STEP 2:</a:t>
            </a:r>
            <a:endParaRPr>
              <a:solidFill>
                <a:schemeClr val="dk2"/>
              </a:solidFill>
              <a:latin typeface="Roboto Medium"/>
              <a:ea typeface="Roboto Medium"/>
              <a:cs typeface="Roboto Medium"/>
              <a:sym typeface="Roboto Medium"/>
            </a:endParaRPr>
          </a:p>
          <a:p>
            <a:pPr indent="0" lvl="0" marL="0" marR="0" rtl="0" algn="l">
              <a:spcBef>
                <a:spcPts val="0"/>
              </a:spcBef>
              <a:spcAft>
                <a:spcPts val="0"/>
              </a:spcAft>
              <a:buNone/>
            </a:pPr>
            <a:r>
              <a:rPr lang="en">
                <a:solidFill>
                  <a:schemeClr val="dk2"/>
                </a:solidFill>
                <a:latin typeface="Roboto Medium"/>
                <a:ea typeface="Roboto Medium"/>
                <a:cs typeface="Roboto Medium"/>
                <a:sym typeface="Roboto Medium"/>
              </a:rPr>
              <a:t>  - send a GET request</a:t>
            </a:r>
            <a:endParaRPr>
              <a:solidFill>
                <a:schemeClr val="dk2"/>
              </a:solidFill>
              <a:latin typeface="Roboto Medium"/>
              <a:ea typeface="Roboto Medium"/>
              <a:cs typeface="Roboto Medium"/>
              <a:sym typeface="Roboto Medium"/>
            </a:endParaRPr>
          </a:p>
          <a:p>
            <a:pPr indent="0" lvl="0" marL="0" marR="0" rtl="0" algn="l">
              <a:spcBef>
                <a:spcPts val="0"/>
              </a:spcBef>
              <a:spcAft>
                <a:spcPts val="0"/>
              </a:spcAft>
              <a:buNone/>
            </a:pPr>
            <a:r>
              <a:rPr lang="en">
                <a:solidFill>
                  <a:schemeClr val="dk2"/>
                </a:solidFill>
                <a:latin typeface="Roboto Medium"/>
                <a:ea typeface="Roboto Medium"/>
                <a:cs typeface="Roboto Medium"/>
                <a:sym typeface="Roboto Medium"/>
              </a:rPr>
              <a:t>  - return a JSON object</a:t>
            </a:r>
            <a:endParaRPr>
              <a:solidFill>
                <a:schemeClr val="dk2"/>
              </a:solidFill>
              <a:latin typeface="Roboto Medium"/>
              <a:ea typeface="Roboto Medium"/>
              <a:cs typeface="Roboto Medium"/>
              <a:sym typeface="Roboto Medium"/>
            </a:endParaRPr>
          </a:p>
          <a:p>
            <a:pPr indent="0" lvl="0" marL="0" marR="0" rtl="0" algn="l">
              <a:spcBef>
                <a:spcPts val="0"/>
              </a:spcBef>
              <a:spcAft>
                <a:spcPts val="0"/>
              </a:spcAft>
              <a:buNone/>
            </a:pPr>
            <a:r>
              <a:t/>
            </a:r>
            <a:endParaRPr>
              <a:solidFill>
                <a:schemeClr val="dk2"/>
              </a:solidFill>
              <a:latin typeface="Roboto Medium"/>
              <a:ea typeface="Roboto Medium"/>
              <a:cs typeface="Roboto Medium"/>
              <a:sym typeface="Roboto Medium"/>
            </a:endParaRPr>
          </a:p>
          <a:p>
            <a:pPr indent="0" lvl="0" marL="0" marR="0" rtl="0" algn="l">
              <a:spcBef>
                <a:spcPts val="0"/>
              </a:spcBef>
              <a:spcAft>
                <a:spcPts val="0"/>
              </a:spcAft>
              <a:buNone/>
            </a:pPr>
            <a:r>
              <a:rPr lang="en">
                <a:solidFill>
                  <a:schemeClr val="dk2"/>
                </a:solidFill>
                <a:latin typeface="Roboto Medium"/>
                <a:ea typeface="Roboto Medium"/>
                <a:cs typeface="Roboto Medium"/>
                <a:sym typeface="Roboto Medium"/>
              </a:rPr>
              <a:t>STEP 3:</a:t>
            </a:r>
            <a:endParaRPr>
              <a:solidFill>
                <a:schemeClr val="dk2"/>
              </a:solidFill>
              <a:latin typeface="Roboto Medium"/>
              <a:ea typeface="Roboto Medium"/>
              <a:cs typeface="Roboto Medium"/>
              <a:sym typeface="Roboto Medium"/>
            </a:endParaRPr>
          </a:p>
          <a:p>
            <a:pPr indent="0" lvl="0" marL="0" marR="0" rtl="0" algn="l">
              <a:spcBef>
                <a:spcPts val="0"/>
              </a:spcBef>
              <a:spcAft>
                <a:spcPts val="0"/>
              </a:spcAft>
              <a:buNone/>
            </a:pPr>
            <a:r>
              <a:rPr lang="en">
                <a:solidFill>
                  <a:schemeClr val="dk2"/>
                </a:solidFill>
                <a:latin typeface="Roboto Medium"/>
                <a:ea typeface="Roboto Medium"/>
                <a:cs typeface="Roboto Medium"/>
                <a:sym typeface="Roboto Medium"/>
              </a:rPr>
              <a:t>  - parse the JSON object</a:t>
            </a:r>
            <a:endParaRPr>
              <a:solidFill>
                <a:schemeClr val="dk2"/>
              </a:solidFill>
              <a:latin typeface="Roboto Medium"/>
              <a:ea typeface="Roboto Medium"/>
              <a:cs typeface="Roboto Medium"/>
              <a:sym typeface="Roboto Medium"/>
            </a:endParaRPr>
          </a:p>
          <a:p>
            <a:pPr indent="0" lvl="0" marL="0" marR="0" rtl="0" algn="l">
              <a:spcBef>
                <a:spcPts val="0"/>
              </a:spcBef>
              <a:spcAft>
                <a:spcPts val="0"/>
              </a:spcAft>
              <a:buNone/>
            </a:pPr>
            <a:r>
              <a:rPr lang="en">
                <a:solidFill>
                  <a:schemeClr val="dk2"/>
                </a:solidFill>
                <a:latin typeface="Roboto Medium"/>
                <a:ea typeface="Roboto Medium"/>
                <a:cs typeface="Roboto Medium"/>
                <a:sym typeface="Roboto Medium"/>
              </a:rPr>
              <a:t>  - into a list of event objects</a:t>
            </a:r>
            <a:endParaRPr>
              <a:solidFill>
                <a:schemeClr val="dk2"/>
              </a:solidFill>
              <a:latin typeface="Roboto Medium"/>
              <a:ea typeface="Roboto Medium"/>
              <a:cs typeface="Roboto Medium"/>
              <a:sym typeface="Roboto Medium"/>
            </a:endParaRPr>
          </a:p>
          <a:p>
            <a:pPr indent="0" lvl="0" marL="0" marR="0" rtl="0" algn="l">
              <a:spcBef>
                <a:spcPts val="0"/>
              </a:spcBef>
              <a:spcAft>
                <a:spcPts val="0"/>
              </a:spcAft>
              <a:buNone/>
            </a:pPr>
            <a:r>
              <a:t/>
            </a:r>
            <a:endParaRPr>
              <a:solidFill>
                <a:schemeClr val="dk2"/>
              </a:solidFill>
              <a:latin typeface="Roboto Medium"/>
              <a:ea typeface="Roboto Medium"/>
              <a:cs typeface="Roboto Medium"/>
              <a:sym typeface="Roboto Medium"/>
            </a:endParaRPr>
          </a:p>
          <a:p>
            <a:pPr indent="0" lvl="0" marL="0" marR="0" rtl="0" algn="l">
              <a:spcBef>
                <a:spcPts val="0"/>
              </a:spcBef>
              <a:spcAft>
                <a:spcPts val="0"/>
              </a:spcAft>
              <a:buNone/>
            </a:pPr>
            <a:r>
              <a:rPr lang="en">
                <a:solidFill>
                  <a:schemeClr val="dk2"/>
                </a:solidFill>
                <a:latin typeface="Roboto Medium"/>
                <a:ea typeface="Roboto Medium"/>
                <a:cs typeface="Roboto Medium"/>
                <a:sym typeface="Roboto Medium"/>
              </a:rPr>
              <a:t>STEP 4:</a:t>
            </a:r>
            <a:endParaRPr>
              <a:solidFill>
                <a:schemeClr val="dk2"/>
              </a:solidFill>
              <a:latin typeface="Roboto Medium"/>
              <a:ea typeface="Roboto Medium"/>
              <a:cs typeface="Roboto Medium"/>
              <a:sym typeface="Roboto Medium"/>
            </a:endParaRPr>
          </a:p>
          <a:p>
            <a:pPr indent="0" lvl="0" marL="0" marR="0" rtl="0" algn="l">
              <a:spcBef>
                <a:spcPts val="0"/>
              </a:spcBef>
              <a:spcAft>
                <a:spcPts val="0"/>
              </a:spcAft>
              <a:buNone/>
            </a:pPr>
            <a:r>
              <a:rPr lang="en">
                <a:solidFill>
                  <a:schemeClr val="dk2"/>
                </a:solidFill>
                <a:latin typeface="Roboto Medium"/>
                <a:ea typeface="Roboto Medium"/>
                <a:cs typeface="Roboto Medium"/>
                <a:sym typeface="Roboto Medium"/>
              </a:rPr>
              <a:t>  - pass the event objects to listener</a:t>
            </a:r>
            <a:endParaRPr>
              <a:solidFill>
                <a:schemeClr val="dk2"/>
              </a:solidFill>
              <a:latin typeface="Roboto Medium"/>
              <a:ea typeface="Roboto Medium"/>
              <a:cs typeface="Roboto Medium"/>
              <a:sym typeface="Roboto Medium"/>
            </a:endParaRPr>
          </a:p>
          <a:p>
            <a:pPr indent="0" lvl="0" marL="0" marR="0" rtl="0" algn="l">
              <a:spcBef>
                <a:spcPts val="0"/>
              </a:spcBef>
              <a:spcAft>
                <a:spcPts val="0"/>
              </a:spcAft>
              <a:buNone/>
            </a:pPr>
            <a:r>
              <a:rPr lang="en">
                <a:solidFill>
                  <a:schemeClr val="dk2"/>
                </a:solidFill>
                <a:latin typeface="Roboto Medium"/>
                <a:ea typeface="Roboto Medium"/>
                <a:cs typeface="Roboto Medium"/>
                <a:sym typeface="Roboto Medium"/>
              </a:rPr>
              <a:t>  - listener will update the views</a:t>
            </a:r>
            <a:endParaRPr>
              <a:solidFill>
                <a:schemeClr val="dk2"/>
              </a:solidFill>
              <a:latin typeface="Roboto Medium"/>
              <a:ea typeface="Roboto Medium"/>
              <a:cs typeface="Roboto Medium"/>
              <a:sym typeface="Roboto Medium"/>
            </a:endParaRPr>
          </a:p>
          <a:p>
            <a:pPr indent="0" lvl="0" marL="0" marR="0" rtl="0" algn="l">
              <a:spcBef>
                <a:spcPts val="0"/>
              </a:spcBef>
              <a:spcAft>
                <a:spcPts val="0"/>
              </a:spcAft>
              <a:buNone/>
            </a:pPr>
            <a:r>
              <a:rPr lang="en">
                <a:solidFill>
                  <a:schemeClr val="dk2"/>
                </a:solidFill>
                <a:latin typeface="Roboto Medium"/>
                <a:ea typeface="Roboto Medium"/>
                <a:cs typeface="Roboto Medium"/>
                <a:sym typeface="Roboto Medium"/>
              </a:rPr>
              <a:t>  - with data from event objects</a:t>
            </a:r>
            <a:endParaRPr>
              <a:solidFill>
                <a:schemeClr val="dk2"/>
              </a:solidFill>
              <a:latin typeface="Roboto Medium"/>
              <a:ea typeface="Roboto Medium"/>
              <a:cs typeface="Roboto Medium"/>
              <a:sym typeface="Roboto Medium"/>
            </a:endParaRPr>
          </a:p>
        </p:txBody>
      </p:sp>
      <p:sp>
        <p:nvSpPr>
          <p:cNvPr id="119" name="Google Shape;119;p22"/>
          <p:cNvSpPr txBox="1"/>
          <p:nvPr/>
        </p:nvSpPr>
        <p:spPr>
          <a:xfrm>
            <a:off x="304370" y="532315"/>
            <a:ext cx="3054900" cy="4965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b="1" lang="en" sz="3000">
                <a:solidFill>
                  <a:schemeClr val="dk2"/>
                </a:solidFill>
                <a:latin typeface="Roboto"/>
                <a:ea typeface="Roboto"/>
                <a:cs typeface="Roboto"/>
                <a:sym typeface="Roboto"/>
              </a:rPr>
              <a:t>API Request</a:t>
            </a:r>
            <a:endParaRPr sz="500"/>
          </a:p>
        </p:txBody>
      </p:sp>
      <p:sp>
        <p:nvSpPr>
          <p:cNvPr id="120" name="Google Shape;120;p22"/>
          <p:cNvSpPr txBox="1"/>
          <p:nvPr/>
        </p:nvSpPr>
        <p:spPr>
          <a:xfrm rot="-5400000">
            <a:off x="-44555" y="365035"/>
            <a:ext cx="523800" cy="111600"/>
          </a:xfrm>
          <a:prstGeom prst="rect">
            <a:avLst/>
          </a:prstGeom>
          <a:noFill/>
          <a:ln>
            <a:noFill/>
          </a:ln>
        </p:spPr>
        <p:txBody>
          <a:bodyPr anchorCtr="0" anchor="t" bIns="17150" lIns="34300" spcFirstLastPara="1" rIns="34300" wrap="square" tIns="17150">
            <a:spAutoFit/>
          </a:bodyPr>
          <a:lstStyle/>
          <a:p>
            <a:pPr indent="0" lvl="0" marL="0" marR="0" rtl="0" algn="r">
              <a:spcBef>
                <a:spcPts val="0"/>
              </a:spcBef>
              <a:spcAft>
                <a:spcPts val="0"/>
              </a:spcAft>
              <a:buNone/>
            </a:pPr>
            <a:r>
              <a:rPr lang="en" sz="500">
                <a:solidFill>
                  <a:schemeClr val="dk1"/>
                </a:solidFill>
                <a:latin typeface="Roboto"/>
                <a:ea typeface="Roboto"/>
                <a:cs typeface="Roboto"/>
                <a:sym typeface="Roboto"/>
              </a:rPr>
              <a:t>YOUR TITLE</a:t>
            </a:r>
            <a:endParaRPr sz="500"/>
          </a:p>
        </p:txBody>
      </p:sp>
      <p:pic>
        <p:nvPicPr>
          <p:cNvPr id="121" name="Google Shape;121;p22"/>
          <p:cNvPicPr preferRelativeResize="0"/>
          <p:nvPr/>
        </p:nvPicPr>
        <p:blipFill>
          <a:blip r:embed="rId3">
            <a:alphaModFix/>
          </a:blip>
          <a:stretch>
            <a:fillRect/>
          </a:stretch>
        </p:blipFill>
        <p:spPr>
          <a:xfrm>
            <a:off x="3187177" y="137599"/>
            <a:ext cx="7050400" cy="48683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